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0"/>
  </p:notesMasterIdLst>
  <p:sldIdLst>
    <p:sldId id="256" r:id="rId5"/>
    <p:sldId id="257" r:id="rId6"/>
    <p:sldId id="258" r:id="rId7"/>
    <p:sldId id="292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8" r:id="rId16"/>
    <p:sldId id="266" r:id="rId17"/>
    <p:sldId id="267" r:id="rId18"/>
    <p:sldId id="269" r:id="rId19"/>
    <p:sldId id="271" r:id="rId20"/>
    <p:sldId id="270" r:id="rId21"/>
    <p:sldId id="294" r:id="rId22"/>
    <p:sldId id="272" r:id="rId23"/>
    <p:sldId id="291" r:id="rId24"/>
    <p:sldId id="275" r:id="rId25"/>
    <p:sldId id="276" r:id="rId26"/>
    <p:sldId id="277" r:id="rId27"/>
    <p:sldId id="278" r:id="rId28"/>
    <p:sldId id="295" r:id="rId29"/>
    <p:sldId id="288" r:id="rId30"/>
    <p:sldId id="293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34" userDrawn="1">
          <p15:clr>
            <a:srgbClr val="A4A3A4"/>
          </p15:clr>
        </p15:guide>
        <p15:guide id="2" pos="6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07A"/>
    <a:srgbClr val="03B2E7"/>
    <a:srgbClr val="96A920"/>
    <a:srgbClr val="01803D"/>
    <a:srgbClr val="BC1220"/>
    <a:srgbClr val="780001"/>
    <a:srgbClr val="B80000"/>
    <a:srgbClr val="016060"/>
    <a:srgbClr val="0B484A"/>
    <a:srgbClr val="237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71" autoAdjust="0"/>
    <p:restoredTop sz="94928" autoAdjust="0"/>
  </p:normalViewPr>
  <p:slideViewPr>
    <p:cSldViewPr snapToGrid="0">
      <p:cViewPr>
        <p:scale>
          <a:sx n="105" d="100"/>
          <a:sy n="105" d="100"/>
        </p:scale>
        <p:origin x="-108" y="-210"/>
      </p:cViewPr>
      <p:guideLst>
        <p:guide orient="horz" pos="1434"/>
        <p:guide pos="642"/>
      </p:guideLst>
    </p:cSldViewPr>
  </p:slideViewPr>
  <p:outlineViewPr>
    <p:cViewPr>
      <p:scale>
        <a:sx n="33" d="100"/>
        <a:sy n="33" d="100"/>
      </p:scale>
      <p:origin x="0" y="-16576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4" d="100"/>
          <a:sy n="134" d="100"/>
        </p:scale>
        <p:origin x="73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3.xml"/><Relationship Id="rId2" Type="http://schemas.openxmlformats.org/officeDocument/2006/relationships/slide" Target="slides/slide4.xml"/><Relationship Id="rId1" Type="http://schemas.openxmlformats.org/officeDocument/2006/relationships/slide" Target="slides/slide2.xml"/><Relationship Id="rId6" Type="http://schemas.openxmlformats.org/officeDocument/2006/relationships/slide" Target="slides/slide31.xml"/><Relationship Id="rId5" Type="http://schemas.openxmlformats.org/officeDocument/2006/relationships/slide" Target="slides/slide16.xml"/><Relationship Id="rId4" Type="http://schemas.openxmlformats.org/officeDocument/2006/relationships/slide" Target="slides/slide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72048-F2A1-4343-B252-240D12FCD271}" type="datetimeFigureOut">
              <a:rPr lang="nl-NL" smtClean="0"/>
              <a:t>6-5-2019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6F57F-9897-47A1-BB08-531245BDF2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6778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6F57F-9897-47A1-BB08-531245BDF26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8157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6F57F-9897-47A1-BB08-531245BDF26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479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 err="1"/>
              <a:t>Evaluations</a:t>
            </a:r>
            <a:r>
              <a:rPr lang="nl-NL" b="0" dirty="0"/>
              <a:t>: </a:t>
            </a:r>
            <a:r>
              <a:rPr lang="nl-NL" b="0" dirty="0" err="1"/>
              <a:t>there</a:t>
            </a:r>
            <a:r>
              <a:rPr lang="nl-NL" b="0" dirty="0"/>
              <a:t> </a:t>
            </a:r>
            <a:r>
              <a:rPr lang="nl-NL" b="0" dirty="0" err="1"/>
              <a:t>were</a:t>
            </a:r>
            <a:r>
              <a:rPr lang="nl-NL" b="0" dirty="0"/>
              <a:t> </a:t>
            </a:r>
            <a:r>
              <a:rPr lang="nl-NL" b="0" dirty="0" err="1"/>
              <a:t>several</a:t>
            </a:r>
            <a:r>
              <a:rPr lang="nl-NL" b="0" dirty="0"/>
              <a:t> </a:t>
            </a:r>
            <a:r>
              <a:rPr lang="nl-NL" b="0" dirty="0" err="1"/>
              <a:t>evaluations</a:t>
            </a:r>
            <a:r>
              <a:rPr lang="nl-NL" b="0" dirty="0"/>
              <a:t> in</a:t>
            </a:r>
            <a:r>
              <a:rPr lang="nl-NL" b="0" baseline="0" dirty="0"/>
              <a:t> </a:t>
            </a:r>
            <a:r>
              <a:rPr lang="nl-NL" b="0" baseline="0" dirty="0" err="1"/>
              <a:t>several</a:t>
            </a:r>
            <a:r>
              <a:rPr lang="nl-NL" b="0" baseline="0" dirty="0"/>
              <a:t> relevant </a:t>
            </a:r>
            <a:r>
              <a:rPr lang="nl-NL" b="0" baseline="0" dirty="0" err="1"/>
              <a:t>bodies</a:t>
            </a:r>
            <a:r>
              <a:rPr lang="nl-NL" b="0" baseline="0" dirty="0"/>
              <a:t> </a:t>
            </a:r>
            <a:r>
              <a:rPr lang="nl-NL" b="0" baseline="0" dirty="0" err="1" smtClean="0"/>
              <a:t>mainly</a:t>
            </a:r>
            <a:r>
              <a:rPr lang="nl-NL" b="0" baseline="0" dirty="0" smtClean="0"/>
              <a:t> </a:t>
            </a:r>
            <a:r>
              <a:rPr lang="nl-NL" b="0" baseline="0" dirty="0" err="1" smtClean="0"/>
              <a:t>within</a:t>
            </a:r>
            <a:r>
              <a:rPr lang="nl-NL" b="0" baseline="0" dirty="0" smtClean="0"/>
              <a:t> </a:t>
            </a:r>
            <a:r>
              <a:rPr lang="nl-NL" b="0" baseline="0" dirty="0" err="1"/>
              <a:t>the</a:t>
            </a:r>
            <a:r>
              <a:rPr lang="nl-NL" b="0" baseline="0" dirty="0"/>
              <a:t> </a:t>
            </a:r>
            <a:r>
              <a:rPr lang="nl-NL" b="0" baseline="0" dirty="0" err="1" smtClean="0"/>
              <a:t>Judiciary</a:t>
            </a:r>
            <a:r>
              <a:rPr lang="nl-NL" b="0" baseline="0" dirty="0"/>
              <a:t>. </a:t>
            </a:r>
            <a:endParaRPr lang="nl-NL" b="0" dirty="0"/>
          </a:p>
          <a:p>
            <a:endParaRPr lang="nl-NL" b="1" dirty="0"/>
          </a:p>
          <a:p>
            <a:r>
              <a:rPr lang="nl-NL" b="1" dirty="0"/>
              <a:t>The new </a:t>
            </a:r>
            <a:r>
              <a:rPr lang="nl-NL" b="1" dirty="0" err="1"/>
              <a:t>profiles</a:t>
            </a:r>
            <a:r>
              <a:rPr lang="nl-NL" b="1" dirty="0"/>
              <a:t> </a:t>
            </a:r>
            <a:r>
              <a:rPr lang="nl-NL" dirty="0"/>
              <a:t>of </a:t>
            </a:r>
            <a:r>
              <a:rPr lang="nl-NL" dirty="0" err="1"/>
              <a:t>judges</a:t>
            </a:r>
            <a:r>
              <a:rPr lang="nl-NL" dirty="0"/>
              <a:t> </a:t>
            </a:r>
            <a:r>
              <a:rPr lang="nl-NL" dirty="0" err="1"/>
              <a:t>were</a:t>
            </a:r>
            <a:r>
              <a:rPr lang="nl-NL" dirty="0"/>
              <a:t> </a:t>
            </a:r>
            <a:r>
              <a:rPr lang="nl-NL" dirty="0" err="1"/>
              <a:t>renewed</a:t>
            </a:r>
            <a:r>
              <a:rPr lang="nl-NL" dirty="0"/>
              <a:t> </a:t>
            </a:r>
            <a:r>
              <a:rPr lang="nl-NL" dirty="0" err="1"/>
              <a:t>so</a:t>
            </a:r>
            <a:r>
              <a:rPr lang="nl-NL" dirty="0"/>
              <a:t> </a:t>
            </a:r>
            <a:r>
              <a:rPr lang="nl-NL" dirty="0" err="1"/>
              <a:t>they</a:t>
            </a:r>
            <a:r>
              <a:rPr lang="nl-NL" dirty="0"/>
              <a:t> </a:t>
            </a:r>
            <a:r>
              <a:rPr lang="nl-NL" dirty="0" err="1"/>
              <a:t>correspond</a:t>
            </a:r>
            <a:r>
              <a:rPr lang="nl-NL" baseline="0" dirty="0"/>
              <a:t> more </a:t>
            </a:r>
            <a:r>
              <a:rPr lang="nl-NL" baseline="0" dirty="0" err="1"/>
              <a:t>with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demands</a:t>
            </a:r>
            <a:r>
              <a:rPr lang="nl-NL" baseline="0" dirty="0"/>
              <a:t> society has of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judiciary</a:t>
            </a:r>
            <a:r>
              <a:rPr lang="nl-NL" baseline="0" dirty="0"/>
              <a:t>.</a:t>
            </a:r>
          </a:p>
          <a:p>
            <a:r>
              <a:rPr lang="nl-NL" baseline="0" dirty="0"/>
              <a:t>In short </a:t>
            </a:r>
            <a:r>
              <a:rPr lang="nl-NL" baseline="0" dirty="0" err="1"/>
              <a:t>this</a:t>
            </a:r>
            <a:r>
              <a:rPr lang="nl-NL" baseline="0" dirty="0"/>
              <a:t> </a:t>
            </a:r>
            <a:r>
              <a:rPr lang="nl-NL" baseline="0" dirty="0" err="1"/>
              <a:t>meant</a:t>
            </a:r>
            <a:r>
              <a:rPr lang="nl-NL" baseline="0" dirty="0"/>
              <a:t> </a:t>
            </a:r>
            <a:r>
              <a:rPr lang="nl-NL" baseline="0" dirty="0" err="1"/>
              <a:t>that</a:t>
            </a:r>
            <a:r>
              <a:rPr lang="nl-NL" baseline="0" dirty="0"/>
              <a:t> a </a:t>
            </a:r>
            <a:r>
              <a:rPr lang="nl-NL" baseline="0" dirty="0" err="1"/>
              <a:t>good</a:t>
            </a:r>
            <a:r>
              <a:rPr lang="nl-NL" baseline="0" dirty="0"/>
              <a:t> </a:t>
            </a:r>
            <a:r>
              <a:rPr lang="nl-NL" baseline="0" dirty="0" err="1"/>
              <a:t>judge</a:t>
            </a:r>
            <a:r>
              <a:rPr lang="nl-NL" baseline="0" dirty="0"/>
              <a:t> is no </a:t>
            </a:r>
            <a:r>
              <a:rPr lang="nl-NL" baseline="0" dirty="0" err="1"/>
              <a:t>longer</a:t>
            </a:r>
            <a:r>
              <a:rPr lang="nl-NL" baseline="0" dirty="0"/>
              <a:t> </a:t>
            </a:r>
            <a:r>
              <a:rPr lang="nl-NL" baseline="0" dirty="0" err="1"/>
              <a:t>someone</a:t>
            </a:r>
            <a:r>
              <a:rPr lang="nl-NL" baseline="0" dirty="0"/>
              <a:t> </a:t>
            </a:r>
            <a:r>
              <a:rPr lang="nl-NL" baseline="0" dirty="0" err="1"/>
              <a:t>who</a:t>
            </a:r>
            <a:r>
              <a:rPr lang="nl-NL" baseline="0" dirty="0"/>
              <a:t> is </a:t>
            </a:r>
            <a:r>
              <a:rPr lang="nl-NL" baseline="0" dirty="0" err="1"/>
              <a:t>able</a:t>
            </a:r>
            <a:r>
              <a:rPr lang="nl-NL" baseline="0" dirty="0"/>
              <a:t> </a:t>
            </a:r>
            <a:r>
              <a:rPr lang="nl-NL" baseline="0" dirty="0" err="1"/>
              <a:t>to</a:t>
            </a:r>
            <a:r>
              <a:rPr lang="nl-NL" baseline="0" dirty="0"/>
              <a:t> analyse a </a:t>
            </a:r>
            <a:r>
              <a:rPr lang="nl-NL" baseline="0" dirty="0" err="1"/>
              <a:t>legal</a:t>
            </a:r>
            <a:r>
              <a:rPr lang="nl-NL" baseline="0" dirty="0"/>
              <a:t> </a:t>
            </a:r>
            <a:r>
              <a:rPr lang="nl-NL" baseline="0" dirty="0" err="1"/>
              <a:t>problem</a:t>
            </a:r>
            <a:r>
              <a:rPr lang="nl-NL" baseline="0" dirty="0"/>
              <a:t>, </a:t>
            </a:r>
            <a:r>
              <a:rPr lang="nl-NL" baseline="0" dirty="0" err="1"/>
              <a:t>ask</a:t>
            </a:r>
            <a:r>
              <a:rPr lang="nl-NL" baseline="0" dirty="0"/>
              <a:t> </a:t>
            </a:r>
            <a:r>
              <a:rPr lang="nl-NL" baseline="0" dirty="0" err="1"/>
              <a:t>parties</a:t>
            </a:r>
            <a:r>
              <a:rPr lang="nl-NL" baseline="0" dirty="0"/>
              <a:t> </a:t>
            </a:r>
            <a:r>
              <a:rPr lang="nl-NL" baseline="0" dirty="0" err="1"/>
              <a:t>questions</a:t>
            </a:r>
            <a:r>
              <a:rPr lang="nl-NL" baseline="0" dirty="0"/>
              <a:t> </a:t>
            </a:r>
            <a:r>
              <a:rPr lang="nl-NL" baseline="0" dirty="0" err="1"/>
              <a:t>about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relevant </a:t>
            </a:r>
            <a:r>
              <a:rPr lang="nl-NL" baseline="0" dirty="0" err="1"/>
              <a:t>facts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afterwards</a:t>
            </a:r>
            <a:r>
              <a:rPr lang="nl-NL" baseline="0" dirty="0"/>
              <a:t> </a:t>
            </a:r>
            <a:r>
              <a:rPr lang="nl-NL" baseline="0" dirty="0" err="1"/>
              <a:t>can</a:t>
            </a:r>
            <a:r>
              <a:rPr lang="nl-NL" baseline="0" dirty="0"/>
              <a:t> </a:t>
            </a:r>
            <a:r>
              <a:rPr lang="nl-NL" baseline="0" dirty="0" err="1"/>
              <a:t>write</a:t>
            </a:r>
            <a:r>
              <a:rPr lang="nl-NL" baseline="0" dirty="0"/>
              <a:t> </a:t>
            </a:r>
            <a:r>
              <a:rPr lang="nl-NL" baseline="0" dirty="0" err="1"/>
              <a:t>an</a:t>
            </a:r>
            <a:r>
              <a:rPr lang="nl-NL" baseline="0" dirty="0"/>
              <a:t> </a:t>
            </a:r>
            <a:r>
              <a:rPr lang="nl-NL" baseline="0" dirty="0" err="1"/>
              <a:t>intellectual</a:t>
            </a:r>
            <a:r>
              <a:rPr lang="nl-NL" baseline="0" dirty="0"/>
              <a:t> </a:t>
            </a:r>
            <a:r>
              <a:rPr lang="nl-NL" baseline="0" dirty="0" err="1"/>
              <a:t>judgment</a:t>
            </a:r>
            <a:r>
              <a:rPr lang="nl-NL" baseline="0" dirty="0"/>
              <a:t>.</a:t>
            </a:r>
          </a:p>
          <a:p>
            <a:endParaRPr lang="nl-NL" baseline="0" dirty="0"/>
          </a:p>
          <a:p>
            <a:r>
              <a:rPr lang="nl-NL" baseline="0" dirty="0"/>
              <a:t>The new profile </a:t>
            </a:r>
            <a:r>
              <a:rPr lang="nl-NL" baseline="0" dirty="0" err="1"/>
              <a:t>demands</a:t>
            </a:r>
            <a:r>
              <a:rPr lang="nl-NL" baseline="0" dirty="0"/>
              <a:t> </a:t>
            </a:r>
            <a:r>
              <a:rPr lang="nl-NL" baseline="0" dirty="0" smtClean="0"/>
              <a:t>more awareness of </a:t>
            </a:r>
            <a:r>
              <a:rPr lang="nl-NL" baseline="0" dirty="0" err="1" smtClean="0"/>
              <a:t>what</a:t>
            </a:r>
            <a:r>
              <a:rPr lang="nl-NL" baseline="0" dirty="0" smtClean="0"/>
              <a:t> is at </a:t>
            </a:r>
            <a:r>
              <a:rPr lang="nl-NL" baseline="0" dirty="0" err="1" smtClean="0"/>
              <a:t>play</a:t>
            </a:r>
            <a:r>
              <a:rPr lang="nl-NL" baseline="0" dirty="0" smtClean="0"/>
              <a:t> in society: </a:t>
            </a:r>
            <a:r>
              <a:rPr lang="nl-NL" baseline="0" dirty="0" err="1"/>
              <a:t>it</a:t>
            </a:r>
            <a:r>
              <a:rPr lang="nl-NL" baseline="0" dirty="0"/>
              <a:t> </a:t>
            </a:r>
            <a:r>
              <a:rPr lang="nl-NL" baseline="0" dirty="0" err="1"/>
              <a:t>demands</a:t>
            </a:r>
            <a:r>
              <a:rPr lang="nl-NL" baseline="0" dirty="0"/>
              <a:t> </a:t>
            </a:r>
            <a:r>
              <a:rPr lang="nl-NL" baseline="0" dirty="0" err="1"/>
              <a:t>that</a:t>
            </a:r>
            <a:r>
              <a:rPr lang="nl-NL" baseline="0" dirty="0"/>
              <a:t> a </a:t>
            </a:r>
            <a:r>
              <a:rPr lang="nl-NL" baseline="0" dirty="0" err="1"/>
              <a:t>judge</a:t>
            </a:r>
            <a:r>
              <a:rPr lang="nl-NL" baseline="0" dirty="0"/>
              <a:t> </a:t>
            </a:r>
            <a:r>
              <a:rPr lang="nl-NL" baseline="0" dirty="0" err="1"/>
              <a:t>also</a:t>
            </a:r>
            <a:r>
              <a:rPr lang="nl-NL" baseline="0" dirty="0"/>
              <a:t> </a:t>
            </a:r>
            <a:r>
              <a:rPr lang="nl-NL" baseline="0" dirty="0" err="1"/>
              <a:t>can</a:t>
            </a:r>
            <a:r>
              <a:rPr lang="nl-NL" baseline="0" dirty="0"/>
              <a:t> </a:t>
            </a:r>
            <a:r>
              <a:rPr lang="nl-NL" baseline="0" dirty="0" err="1"/>
              <a:t>really</a:t>
            </a:r>
            <a:r>
              <a:rPr lang="nl-NL" baseline="0" dirty="0"/>
              <a:t> </a:t>
            </a:r>
            <a:r>
              <a:rPr lang="nl-NL" baseline="0" dirty="0" err="1"/>
              <a:t>communicate</a:t>
            </a:r>
            <a:r>
              <a:rPr lang="nl-NL" baseline="0" dirty="0"/>
              <a:t> in court, </a:t>
            </a:r>
            <a:r>
              <a:rPr lang="nl-NL" baseline="0" dirty="0" err="1"/>
              <a:t>makes</a:t>
            </a:r>
            <a:r>
              <a:rPr lang="nl-NL" baseline="0" dirty="0"/>
              <a:t> </a:t>
            </a:r>
            <a:r>
              <a:rPr lang="nl-NL" baseline="0" dirty="0" err="1"/>
              <a:t>connection</a:t>
            </a:r>
            <a:r>
              <a:rPr lang="nl-NL" baseline="0" dirty="0"/>
              <a:t> </a:t>
            </a:r>
            <a:r>
              <a:rPr lang="nl-NL" baseline="0" dirty="0" err="1"/>
              <a:t>with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parties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tries</a:t>
            </a:r>
            <a:r>
              <a:rPr lang="nl-NL" baseline="0" dirty="0"/>
              <a:t> </a:t>
            </a:r>
            <a:r>
              <a:rPr lang="nl-NL" baseline="0" dirty="0" err="1"/>
              <a:t>to</a:t>
            </a:r>
            <a:r>
              <a:rPr lang="nl-NL" baseline="0" dirty="0"/>
              <a:t> </a:t>
            </a:r>
            <a:r>
              <a:rPr lang="nl-NL" baseline="0" dirty="0" err="1"/>
              <a:t>solve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real </a:t>
            </a:r>
            <a:r>
              <a:rPr lang="nl-NL" baseline="0" dirty="0" err="1"/>
              <a:t>problem</a:t>
            </a:r>
            <a:r>
              <a:rPr lang="nl-NL" baseline="0" dirty="0"/>
              <a:t> </a:t>
            </a:r>
            <a:r>
              <a:rPr lang="nl-NL" baseline="0" dirty="0" err="1"/>
              <a:t>behind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legal</a:t>
            </a:r>
            <a:r>
              <a:rPr lang="nl-NL" baseline="0" dirty="0"/>
              <a:t> </a:t>
            </a:r>
            <a:r>
              <a:rPr lang="nl-NL" baseline="0" dirty="0" err="1"/>
              <a:t>problem</a:t>
            </a:r>
            <a:r>
              <a:rPr lang="nl-NL" baseline="0" dirty="0"/>
              <a:t>.</a:t>
            </a:r>
          </a:p>
          <a:p>
            <a:endParaRPr lang="nl-NL" baseline="0" dirty="0"/>
          </a:p>
          <a:p>
            <a:r>
              <a:rPr lang="nl-NL" b="1" baseline="0" dirty="0" err="1"/>
              <a:t>Requirements</a:t>
            </a:r>
            <a:r>
              <a:rPr lang="nl-NL" baseline="0" dirty="0"/>
              <a:t>: In </a:t>
            </a:r>
            <a:r>
              <a:rPr lang="nl-NL" baseline="0" dirty="0" err="1"/>
              <a:t>general</a:t>
            </a:r>
            <a:r>
              <a:rPr lang="nl-NL" baseline="0" dirty="0"/>
              <a:t> </a:t>
            </a:r>
            <a:r>
              <a:rPr lang="nl-NL" baseline="0" dirty="0" err="1"/>
              <a:t>you</a:t>
            </a:r>
            <a:r>
              <a:rPr lang="nl-NL" baseline="0" dirty="0"/>
              <a:t> </a:t>
            </a:r>
            <a:r>
              <a:rPr lang="nl-NL" baseline="0" dirty="0" err="1"/>
              <a:t>need</a:t>
            </a:r>
            <a:r>
              <a:rPr lang="nl-NL" baseline="0" dirty="0"/>
              <a:t> </a:t>
            </a:r>
            <a:r>
              <a:rPr lang="nl-NL" baseline="0" dirty="0" err="1"/>
              <a:t>to</a:t>
            </a:r>
            <a:r>
              <a:rPr lang="nl-NL" baseline="0" dirty="0"/>
              <a:t> </a:t>
            </a:r>
            <a:r>
              <a:rPr lang="nl-NL" baseline="0" dirty="0" err="1"/>
              <a:t>work</a:t>
            </a:r>
            <a:r>
              <a:rPr lang="nl-NL" baseline="0" dirty="0"/>
              <a:t> 6 </a:t>
            </a:r>
            <a:r>
              <a:rPr lang="nl-NL" baseline="0" dirty="0" err="1"/>
              <a:t>years</a:t>
            </a:r>
            <a:r>
              <a:rPr lang="nl-NL" baseline="0" dirty="0"/>
              <a:t> in a </a:t>
            </a:r>
            <a:r>
              <a:rPr lang="nl-NL" baseline="0" dirty="0" err="1"/>
              <a:t>legal</a:t>
            </a:r>
            <a:r>
              <a:rPr lang="nl-NL" baseline="0" dirty="0"/>
              <a:t> </a:t>
            </a:r>
            <a:r>
              <a:rPr lang="nl-NL" baseline="0" dirty="0" err="1"/>
              <a:t>profession</a:t>
            </a:r>
            <a:r>
              <a:rPr lang="nl-NL" baseline="0" dirty="0"/>
              <a:t> </a:t>
            </a:r>
            <a:r>
              <a:rPr lang="nl-NL" baseline="0" dirty="0" err="1"/>
              <a:t>before</a:t>
            </a:r>
            <a:r>
              <a:rPr lang="nl-NL" baseline="0" dirty="0"/>
              <a:t> </a:t>
            </a:r>
            <a:r>
              <a:rPr lang="nl-NL" baseline="0" dirty="0" err="1"/>
              <a:t>you</a:t>
            </a:r>
            <a:r>
              <a:rPr lang="nl-NL" baseline="0" dirty="0"/>
              <a:t> </a:t>
            </a:r>
            <a:r>
              <a:rPr lang="nl-NL" baseline="0" dirty="0" err="1"/>
              <a:t>can</a:t>
            </a:r>
            <a:r>
              <a:rPr lang="nl-NL" baseline="0" dirty="0"/>
              <a:t> </a:t>
            </a:r>
            <a:r>
              <a:rPr lang="nl-NL" baseline="0" dirty="0" err="1"/>
              <a:t>become</a:t>
            </a:r>
            <a:r>
              <a:rPr lang="nl-NL" baseline="0" dirty="0"/>
              <a:t> a </a:t>
            </a:r>
            <a:r>
              <a:rPr lang="nl-NL" baseline="0" dirty="0" err="1"/>
              <a:t>judge</a:t>
            </a:r>
            <a:r>
              <a:rPr lang="nl-NL" baseline="0" dirty="0"/>
              <a:t>. </a:t>
            </a:r>
            <a:r>
              <a:rPr lang="nl-NL" baseline="0" dirty="0" err="1"/>
              <a:t>This</a:t>
            </a:r>
            <a:r>
              <a:rPr lang="nl-NL" baseline="0" dirty="0"/>
              <a:t> </a:t>
            </a:r>
            <a:r>
              <a:rPr lang="nl-NL" baseline="0" dirty="0" err="1"/>
              <a:t>demand</a:t>
            </a:r>
            <a:r>
              <a:rPr lang="nl-NL" baseline="0" dirty="0"/>
              <a:t> </a:t>
            </a:r>
            <a:r>
              <a:rPr lang="nl-NL" baseline="0" dirty="0" err="1"/>
              <a:t>hasn’t</a:t>
            </a:r>
            <a:r>
              <a:rPr lang="nl-NL" baseline="0" dirty="0"/>
              <a:t> </a:t>
            </a:r>
            <a:r>
              <a:rPr lang="nl-NL" baseline="0" dirty="0" err="1"/>
              <a:t>changed</a:t>
            </a:r>
            <a:r>
              <a:rPr lang="nl-NL" baseline="0" dirty="0"/>
              <a:t>. We </a:t>
            </a:r>
            <a:r>
              <a:rPr lang="nl-NL" baseline="0" dirty="0" err="1"/>
              <a:t>only</a:t>
            </a:r>
            <a:r>
              <a:rPr lang="nl-NL" baseline="0" dirty="0"/>
              <a:t> </a:t>
            </a:r>
            <a:r>
              <a:rPr lang="nl-NL" baseline="0" dirty="0" err="1"/>
              <a:t>added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two</a:t>
            </a:r>
            <a:r>
              <a:rPr lang="nl-NL" baseline="0" dirty="0"/>
              <a:t> </a:t>
            </a:r>
            <a:r>
              <a:rPr lang="nl-NL" baseline="0" dirty="0" err="1"/>
              <a:t>year</a:t>
            </a:r>
            <a:r>
              <a:rPr lang="nl-NL" baseline="0" dirty="0"/>
              <a:t> </a:t>
            </a:r>
            <a:r>
              <a:rPr lang="nl-NL" baseline="0" dirty="0" err="1"/>
              <a:t>demand</a:t>
            </a:r>
            <a:r>
              <a:rPr lang="nl-NL" baseline="0" dirty="0"/>
              <a:t> </a:t>
            </a:r>
            <a:r>
              <a:rPr lang="nl-NL" baseline="0" dirty="0" err="1"/>
              <a:t>before</a:t>
            </a:r>
            <a:r>
              <a:rPr lang="nl-NL" baseline="0" dirty="0"/>
              <a:t> </a:t>
            </a:r>
            <a:r>
              <a:rPr lang="nl-NL" baseline="0" dirty="0" err="1"/>
              <a:t>you</a:t>
            </a:r>
            <a:r>
              <a:rPr lang="nl-NL" baseline="0" dirty="0"/>
              <a:t> </a:t>
            </a:r>
            <a:r>
              <a:rPr lang="nl-NL" baseline="0" dirty="0" err="1"/>
              <a:t>can</a:t>
            </a:r>
            <a:r>
              <a:rPr lang="nl-NL" baseline="0" dirty="0"/>
              <a:t> go in training…</a:t>
            </a:r>
          </a:p>
          <a:p>
            <a:endParaRPr lang="nl-NL" baseline="0" dirty="0"/>
          </a:p>
          <a:p>
            <a:r>
              <a:rPr lang="nl-NL" baseline="0" dirty="0"/>
              <a:t>In </a:t>
            </a:r>
            <a:r>
              <a:rPr lang="nl-NL" baseline="0" dirty="0" err="1"/>
              <a:t>practice</a:t>
            </a:r>
            <a:r>
              <a:rPr lang="nl-NL" baseline="0" dirty="0"/>
              <a:t>: </a:t>
            </a:r>
            <a:r>
              <a:rPr lang="nl-NL" baseline="0" dirty="0" err="1"/>
              <a:t>the</a:t>
            </a:r>
            <a:r>
              <a:rPr lang="nl-NL" baseline="0" dirty="0"/>
              <a:t> 2 </a:t>
            </a:r>
            <a:r>
              <a:rPr lang="nl-NL" baseline="0" dirty="0" err="1"/>
              <a:t>years</a:t>
            </a:r>
            <a:r>
              <a:rPr lang="nl-NL" baseline="0" dirty="0"/>
              <a:t> </a:t>
            </a:r>
            <a:r>
              <a:rPr lang="nl-NL" baseline="0" dirty="0" err="1"/>
              <a:t>need</a:t>
            </a:r>
            <a:r>
              <a:rPr lang="nl-NL" baseline="0" dirty="0"/>
              <a:t> </a:t>
            </a:r>
            <a:r>
              <a:rPr lang="nl-NL" baseline="0" dirty="0" err="1"/>
              <a:t>to</a:t>
            </a:r>
            <a:r>
              <a:rPr lang="nl-NL" baseline="0" dirty="0"/>
              <a:t> </a:t>
            </a:r>
            <a:r>
              <a:rPr lang="nl-NL" baseline="0" dirty="0" err="1"/>
              <a:t>be</a:t>
            </a:r>
            <a:r>
              <a:rPr lang="nl-NL" baseline="0" dirty="0"/>
              <a:t> relevant </a:t>
            </a:r>
            <a:r>
              <a:rPr lang="nl-NL" baseline="0" dirty="0" err="1"/>
              <a:t>legal</a:t>
            </a:r>
            <a:r>
              <a:rPr lang="nl-NL" baseline="0" dirty="0"/>
              <a:t> </a:t>
            </a:r>
            <a:r>
              <a:rPr lang="nl-NL" baseline="0" dirty="0" err="1"/>
              <a:t>work</a:t>
            </a:r>
            <a:r>
              <a:rPr lang="nl-NL" baseline="0" dirty="0"/>
              <a:t>, </a:t>
            </a:r>
            <a:r>
              <a:rPr lang="nl-NL" baseline="0" dirty="0" err="1"/>
              <a:t>and</a:t>
            </a:r>
            <a:r>
              <a:rPr lang="nl-NL" baseline="0" dirty="0"/>
              <a:t> in </a:t>
            </a:r>
            <a:r>
              <a:rPr lang="nl-NL" baseline="0" dirty="0" err="1"/>
              <a:t>practice</a:t>
            </a:r>
            <a:r>
              <a:rPr lang="nl-NL" baseline="0" dirty="0"/>
              <a:t> </a:t>
            </a:r>
            <a:r>
              <a:rPr lang="nl-NL" baseline="0" dirty="0" err="1"/>
              <a:t>it</a:t>
            </a:r>
            <a:r>
              <a:rPr lang="nl-NL" baseline="0" dirty="0"/>
              <a:t> is </a:t>
            </a:r>
            <a:r>
              <a:rPr lang="nl-NL" baseline="0" dirty="0" err="1"/>
              <a:t>necessary</a:t>
            </a:r>
            <a:r>
              <a:rPr lang="nl-NL" baseline="0" dirty="0"/>
              <a:t> </a:t>
            </a:r>
            <a:r>
              <a:rPr lang="nl-NL" baseline="0" dirty="0" err="1"/>
              <a:t>that</a:t>
            </a:r>
            <a:r>
              <a:rPr lang="nl-NL" baseline="0" dirty="0"/>
              <a:t> </a:t>
            </a:r>
            <a:r>
              <a:rPr lang="nl-NL" baseline="0" dirty="0" err="1"/>
              <a:t>you</a:t>
            </a:r>
            <a:r>
              <a:rPr lang="nl-NL" baseline="0" dirty="0"/>
              <a:t> </a:t>
            </a:r>
            <a:r>
              <a:rPr lang="nl-NL" baseline="0" dirty="0" err="1"/>
              <a:t>can</a:t>
            </a:r>
            <a:r>
              <a:rPr lang="nl-NL" baseline="0" dirty="0"/>
              <a:t> prove </a:t>
            </a:r>
            <a:r>
              <a:rPr lang="nl-NL" baseline="0" dirty="0" err="1"/>
              <a:t>somehow</a:t>
            </a:r>
            <a:r>
              <a:rPr lang="nl-NL" baseline="0" dirty="0"/>
              <a:t> </a:t>
            </a:r>
            <a:r>
              <a:rPr lang="nl-NL" baseline="0" dirty="0" err="1"/>
              <a:t>that</a:t>
            </a:r>
            <a:r>
              <a:rPr lang="nl-NL" baseline="0" dirty="0"/>
              <a:t> </a:t>
            </a:r>
            <a:r>
              <a:rPr lang="nl-NL" baseline="0" dirty="0" err="1"/>
              <a:t>you</a:t>
            </a:r>
            <a:r>
              <a:rPr lang="nl-NL" baseline="0" dirty="0"/>
              <a:t> are </a:t>
            </a:r>
            <a:r>
              <a:rPr lang="nl-NL" baseline="0" dirty="0" err="1"/>
              <a:t>social</a:t>
            </a:r>
            <a:r>
              <a:rPr lang="nl-NL" baseline="0" dirty="0"/>
              <a:t> </a:t>
            </a:r>
            <a:r>
              <a:rPr lang="nl-NL" baseline="0" dirty="0" err="1"/>
              <a:t>oriented</a:t>
            </a:r>
            <a:r>
              <a:rPr lang="nl-NL" baseline="0" dirty="0"/>
              <a:t>. </a:t>
            </a:r>
            <a:r>
              <a:rPr lang="nl-NL" baseline="0" dirty="0" err="1"/>
              <a:t>F.e</a:t>
            </a:r>
            <a:r>
              <a:rPr lang="nl-NL" baseline="0" dirty="0"/>
              <a:t>. </a:t>
            </a:r>
            <a:r>
              <a:rPr lang="nl-NL" baseline="0" dirty="0" err="1"/>
              <a:t>by</a:t>
            </a:r>
            <a:r>
              <a:rPr lang="nl-NL" baseline="0" dirty="0"/>
              <a:t> </a:t>
            </a:r>
            <a:r>
              <a:rPr lang="nl-NL" baseline="0" dirty="0" err="1"/>
              <a:t>doing</a:t>
            </a:r>
            <a:r>
              <a:rPr lang="nl-NL" baseline="0" dirty="0"/>
              <a:t> </a:t>
            </a:r>
            <a:r>
              <a:rPr lang="nl-NL" baseline="0" dirty="0" err="1"/>
              <a:t>voluntary</a:t>
            </a:r>
            <a:r>
              <a:rPr lang="nl-NL" baseline="0" dirty="0"/>
              <a:t> </a:t>
            </a:r>
            <a:r>
              <a:rPr lang="nl-NL" baseline="0" dirty="0" err="1"/>
              <a:t>work</a:t>
            </a:r>
            <a:r>
              <a:rPr lang="nl-NL" baseline="0" dirty="0"/>
              <a:t> in a </a:t>
            </a:r>
            <a:r>
              <a:rPr lang="nl-NL" baseline="0" dirty="0" err="1"/>
              <a:t>social</a:t>
            </a:r>
            <a:r>
              <a:rPr lang="nl-NL" baseline="0" dirty="0"/>
              <a:t> field.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6F57F-9897-47A1-BB08-531245BDF26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3564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The projectteam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assignment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produce a new recruitment</a:t>
            </a:r>
            <a:r>
              <a:rPr lang="nl-NL" baseline="0" dirty="0"/>
              <a:t> procedure was </a:t>
            </a:r>
            <a:r>
              <a:rPr lang="nl-NL" baseline="0" dirty="0" err="1"/>
              <a:t>advised</a:t>
            </a:r>
            <a:r>
              <a:rPr lang="nl-NL" baseline="0" dirty="0"/>
              <a:t> </a:t>
            </a:r>
            <a:r>
              <a:rPr lang="nl-NL" baseline="0" dirty="0" err="1"/>
              <a:t>about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last </a:t>
            </a:r>
            <a:r>
              <a:rPr lang="nl-NL" baseline="0" dirty="0" err="1"/>
              <a:t>scientific</a:t>
            </a:r>
            <a:r>
              <a:rPr lang="nl-NL" baseline="0" dirty="0"/>
              <a:t> </a:t>
            </a:r>
            <a:r>
              <a:rPr lang="nl-NL" baseline="0" dirty="0" err="1"/>
              <a:t>insights</a:t>
            </a:r>
            <a:r>
              <a:rPr lang="nl-NL" baseline="0" dirty="0"/>
              <a:t> </a:t>
            </a:r>
            <a:r>
              <a:rPr lang="nl-NL" baseline="0" dirty="0" err="1"/>
              <a:t>about</a:t>
            </a:r>
            <a:r>
              <a:rPr lang="nl-NL" baseline="0" dirty="0"/>
              <a:t> </a:t>
            </a:r>
            <a:r>
              <a:rPr lang="nl-NL" baseline="0" dirty="0" err="1"/>
              <a:t>effective</a:t>
            </a:r>
            <a:r>
              <a:rPr lang="nl-NL" baseline="0" dirty="0"/>
              <a:t> recruitment </a:t>
            </a:r>
            <a:r>
              <a:rPr lang="nl-NL" baseline="0" dirty="0" err="1"/>
              <a:t>by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Erasmus </a:t>
            </a:r>
            <a:r>
              <a:rPr lang="nl-NL" baseline="0" dirty="0" err="1"/>
              <a:t>university</a:t>
            </a:r>
            <a:r>
              <a:rPr lang="nl-NL" baseline="0" dirty="0"/>
              <a:t>. </a:t>
            </a:r>
            <a:r>
              <a:rPr lang="nl-NL" baseline="0" dirty="0" err="1"/>
              <a:t>One</a:t>
            </a:r>
            <a:r>
              <a:rPr lang="nl-NL" baseline="0" dirty="0"/>
              <a:t> important </a:t>
            </a:r>
            <a:r>
              <a:rPr lang="nl-NL" baseline="0" dirty="0" err="1"/>
              <a:t>insight</a:t>
            </a:r>
            <a:r>
              <a:rPr lang="nl-NL" baseline="0" dirty="0"/>
              <a:t> </a:t>
            </a:r>
            <a:r>
              <a:rPr lang="nl-NL" baseline="0" dirty="0" err="1"/>
              <a:t>f.e</a:t>
            </a:r>
            <a:r>
              <a:rPr lang="nl-NL" baseline="0" dirty="0"/>
              <a:t>. was </a:t>
            </a:r>
            <a:r>
              <a:rPr lang="nl-NL" baseline="0" dirty="0" err="1"/>
              <a:t>that</a:t>
            </a:r>
            <a:r>
              <a:rPr lang="nl-NL" baseline="0" dirty="0"/>
              <a:t> </a:t>
            </a:r>
            <a:r>
              <a:rPr lang="nl-NL" baseline="0" dirty="0" err="1"/>
              <a:t>it</a:t>
            </a:r>
            <a:r>
              <a:rPr lang="nl-NL" baseline="0" dirty="0"/>
              <a:t> was </a:t>
            </a:r>
            <a:r>
              <a:rPr lang="nl-NL" baseline="0" dirty="0" err="1"/>
              <a:t>very</a:t>
            </a:r>
            <a:r>
              <a:rPr lang="nl-NL" baseline="0" dirty="0"/>
              <a:t> important </a:t>
            </a:r>
            <a:r>
              <a:rPr lang="nl-NL" baseline="0" dirty="0" err="1"/>
              <a:t>to</a:t>
            </a:r>
            <a:r>
              <a:rPr lang="nl-NL" baseline="0" dirty="0"/>
              <a:t> </a:t>
            </a:r>
            <a:r>
              <a:rPr lang="nl-NL" baseline="0" dirty="0" err="1"/>
              <a:t>differentiate</a:t>
            </a:r>
            <a:r>
              <a:rPr lang="nl-NL" baseline="0" dirty="0"/>
              <a:t> </a:t>
            </a:r>
            <a:r>
              <a:rPr lang="nl-NL" baseline="0" dirty="0" err="1"/>
              <a:t>between</a:t>
            </a:r>
            <a:r>
              <a:rPr lang="nl-NL" baseline="0" dirty="0"/>
              <a:t> </a:t>
            </a:r>
            <a:r>
              <a:rPr lang="nl-NL" baseline="0" dirty="0" err="1"/>
              <a:t>competences</a:t>
            </a:r>
            <a:r>
              <a:rPr lang="nl-NL" baseline="0" dirty="0"/>
              <a:t> in </a:t>
            </a:r>
            <a:r>
              <a:rPr lang="nl-NL" baseline="0" dirty="0" err="1"/>
              <a:t>the</a:t>
            </a:r>
            <a:r>
              <a:rPr lang="nl-NL" baseline="0" dirty="0"/>
              <a:t> profile </a:t>
            </a:r>
            <a:r>
              <a:rPr lang="nl-NL" baseline="0" dirty="0" err="1"/>
              <a:t>who</a:t>
            </a:r>
            <a:r>
              <a:rPr lang="nl-NL" baseline="0" dirty="0"/>
              <a:t> </a:t>
            </a:r>
            <a:r>
              <a:rPr lang="nl-NL" baseline="0" dirty="0" err="1"/>
              <a:t>one</a:t>
            </a:r>
            <a:r>
              <a:rPr lang="nl-NL" baseline="0" dirty="0"/>
              <a:t> </a:t>
            </a:r>
            <a:r>
              <a:rPr lang="nl-NL" baseline="0" dirty="0" err="1"/>
              <a:t>can</a:t>
            </a:r>
            <a:r>
              <a:rPr lang="nl-NL" baseline="0" dirty="0"/>
              <a:t> </a:t>
            </a:r>
            <a:r>
              <a:rPr lang="nl-NL" baseline="0" dirty="0" err="1"/>
              <a:t>develop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which</a:t>
            </a:r>
            <a:r>
              <a:rPr lang="nl-NL" baseline="0" dirty="0"/>
              <a:t> </a:t>
            </a:r>
            <a:r>
              <a:rPr lang="nl-NL" baseline="0" dirty="0" err="1"/>
              <a:t>one</a:t>
            </a:r>
            <a:r>
              <a:rPr lang="nl-NL" baseline="0" dirty="0"/>
              <a:t> </a:t>
            </a:r>
            <a:r>
              <a:rPr lang="nl-NL" baseline="0" dirty="0" err="1"/>
              <a:t>can</a:t>
            </a:r>
            <a:r>
              <a:rPr lang="nl-NL" baseline="0" dirty="0"/>
              <a:t> </a:t>
            </a:r>
            <a:r>
              <a:rPr lang="nl-NL" baseline="0" dirty="0" err="1"/>
              <a:t>not</a:t>
            </a:r>
            <a:r>
              <a:rPr lang="nl-NL" baseline="0" dirty="0"/>
              <a:t> </a:t>
            </a:r>
            <a:r>
              <a:rPr lang="nl-NL" baseline="0" dirty="0" err="1"/>
              <a:t>develop</a:t>
            </a:r>
            <a:r>
              <a:rPr lang="nl-NL" baseline="0" dirty="0"/>
              <a:t>.  </a:t>
            </a:r>
            <a:r>
              <a:rPr lang="nl-NL" baseline="0" dirty="0" smtClean="0"/>
              <a:t>The </a:t>
            </a:r>
            <a:r>
              <a:rPr lang="nl-NL" baseline="0" dirty="0" err="1" smtClean="0"/>
              <a:t>advise</a:t>
            </a:r>
            <a:r>
              <a:rPr lang="nl-NL" baseline="0" dirty="0" smtClean="0"/>
              <a:t> was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use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selections</a:t>
            </a:r>
            <a:r>
              <a:rPr lang="nl-NL" baseline="0" dirty="0" smtClean="0"/>
              <a:t> tools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standards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have a </a:t>
            </a:r>
            <a:r>
              <a:rPr lang="nl-NL" baseline="0" dirty="0" err="1" smtClean="0"/>
              <a:t>good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predictive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value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are free </a:t>
            </a:r>
            <a:r>
              <a:rPr lang="nl-NL" baseline="0" dirty="0" err="1" smtClean="0"/>
              <a:t>from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cultural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values</a:t>
            </a:r>
            <a:r>
              <a:rPr lang="nl-NL" baseline="0" dirty="0" smtClean="0"/>
              <a:t> as </a:t>
            </a:r>
            <a:r>
              <a:rPr lang="nl-NL" baseline="0" dirty="0" err="1" smtClean="0"/>
              <a:t>possible</a:t>
            </a:r>
            <a:r>
              <a:rPr lang="nl-NL" baseline="0" dirty="0" smtClean="0"/>
              <a:t>.</a:t>
            </a:r>
          </a:p>
          <a:p>
            <a:endParaRPr lang="nl-NL" dirty="0" smtClean="0"/>
          </a:p>
          <a:p>
            <a:r>
              <a:rPr lang="nl-NL" dirty="0" err="1" smtClean="0"/>
              <a:t>That</a:t>
            </a:r>
            <a:r>
              <a:rPr lang="nl-NL" dirty="0" smtClean="0"/>
              <a:t> is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reason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we </a:t>
            </a:r>
            <a:r>
              <a:rPr lang="nl-NL" dirty="0" err="1" smtClean="0"/>
              <a:t>introduced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analytical</a:t>
            </a:r>
            <a:r>
              <a:rPr lang="nl-NL" dirty="0" smtClean="0"/>
              <a:t> test in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beginning</a:t>
            </a:r>
            <a:r>
              <a:rPr lang="nl-NL" dirty="0" smtClean="0"/>
              <a:t> of </a:t>
            </a:r>
            <a:r>
              <a:rPr lang="nl-NL" dirty="0" err="1" smtClean="0"/>
              <a:t>the</a:t>
            </a:r>
            <a:r>
              <a:rPr lang="nl-NL" dirty="0" smtClean="0"/>
              <a:t> procedure. </a:t>
            </a:r>
            <a:r>
              <a:rPr lang="nl-NL" dirty="0" err="1" smtClean="0"/>
              <a:t>This</a:t>
            </a:r>
            <a:r>
              <a:rPr lang="nl-NL" dirty="0"/>
              <a:t> </a:t>
            </a:r>
            <a:r>
              <a:rPr lang="nl-NL" dirty="0" smtClean="0"/>
              <a:t>is a </a:t>
            </a:r>
            <a:r>
              <a:rPr lang="nl-NL" dirty="0" err="1" smtClean="0"/>
              <a:t>good</a:t>
            </a:r>
            <a:r>
              <a:rPr lang="nl-NL" dirty="0" smtClean="0"/>
              <a:t> </a:t>
            </a:r>
            <a:r>
              <a:rPr lang="nl-NL" dirty="0" err="1" smtClean="0"/>
              <a:t>predictive</a:t>
            </a:r>
            <a:r>
              <a:rPr lang="nl-NL" dirty="0" smtClean="0"/>
              <a:t> instrument. </a:t>
            </a:r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one</a:t>
            </a:r>
            <a:r>
              <a:rPr lang="nl-NL" dirty="0" smtClean="0"/>
              <a:t> </a:t>
            </a:r>
            <a:r>
              <a:rPr lang="nl-NL" dirty="0" err="1" smtClean="0"/>
              <a:t>doesn’t</a:t>
            </a:r>
            <a:r>
              <a:rPr lang="nl-NL" dirty="0" smtClean="0"/>
              <a:t> make </a:t>
            </a:r>
            <a:r>
              <a:rPr lang="nl-NL" dirty="0" err="1" smtClean="0"/>
              <a:t>the</a:t>
            </a:r>
            <a:r>
              <a:rPr lang="nl-NL" dirty="0" smtClean="0"/>
              <a:t> test </a:t>
            </a:r>
            <a:r>
              <a:rPr lang="nl-NL" dirty="0" err="1" smtClean="0"/>
              <a:t>sufficient</a:t>
            </a:r>
            <a:r>
              <a:rPr lang="nl-NL" dirty="0" smtClean="0"/>
              <a:t>, </a:t>
            </a:r>
            <a:r>
              <a:rPr lang="nl-NL" dirty="0" err="1" smtClean="0"/>
              <a:t>the</a:t>
            </a:r>
            <a:r>
              <a:rPr lang="nl-NL" dirty="0"/>
              <a:t> </a:t>
            </a:r>
            <a:r>
              <a:rPr lang="nl-NL" dirty="0" err="1" smtClean="0"/>
              <a:t>candidate</a:t>
            </a:r>
            <a:r>
              <a:rPr lang="nl-NL" dirty="0" smtClean="0"/>
              <a:t> </a:t>
            </a:r>
            <a:r>
              <a:rPr lang="nl-NL" dirty="0" err="1" smtClean="0"/>
              <a:t>can’t</a:t>
            </a:r>
            <a:r>
              <a:rPr lang="nl-NL" dirty="0" smtClean="0"/>
              <a:t> go </a:t>
            </a:r>
            <a:r>
              <a:rPr lang="nl-NL" dirty="0" err="1" smtClean="0"/>
              <a:t>through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procedure. </a:t>
            </a:r>
          </a:p>
          <a:p>
            <a:r>
              <a:rPr lang="nl-NL" dirty="0" smtClean="0"/>
              <a:t>(</a:t>
            </a:r>
            <a:r>
              <a:rPr lang="nl-NL" i="1" dirty="0" err="1" smtClean="0"/>
              <a:t>the</a:t>
            </a:r>
            <a:r>
              <a:rPr lang="nl-NL" i="1" dirty="0" smtClean="0"/>
              <a:t> </a:t>
            </a:r>
            <a:r>
              <a:rPr lang="nl-NL" i="1" dirty="0" err="1"/>
              <a:t>analytical</a:t>
            </a:r>
            <a:r>
              <a:rPr lang="nl-NL" i="1" dirty="0"/>
              <a:t> test: </a:t>
            </a:r>
            <a:r>
              <a:rPr lang="nl-NL" i="1" dirty="0" err="1"/>
              <a:t>verbal</a:t>
            </a:r>
            <a:r>
              <a:rPr lang="nl-NL" i="1" dirty="0"/>
              <a:t> </a:t>
            </a:r>
            <a:r>
              <a:rPr lang="nl-NL" i="1" dirty="0" err="1"/>
              <a:t>capacity</a:t>
            </a:r>
            <a:r>
              <a:rPr lang="nl-NL" i="1" dirty="0"/>
              <a:t> tot </a:t>
            </a:r>
            <a:r>
              <a:rPr lang="nl-NL" i="1" dirty="0" err="1"/>
              <a:t>reason</a:t>
            </a:r>
            <a:r>
              <a:rPr lang="nl-NL" i="1" dirty="0"/>
              <a:t>, abstract thinking, sense of </a:t>
            </a:r>
            <a:r>
              <a:rPr lang="nl-NL" i="1" dirty="0" err="1" smtClean="0"/>
              <a:t>language</a:t>
            </a:r>
            <a:r>
              <a:rPr lang="nl-NL" i="1" dirty="0" smtClean="0"/>
              <a:t>)</a:t>
            </a:r>
            <a:endParaRPr lang="nl-NL" i="1" dirty="0"/>
          </a:p>
          <a:p>
            <a:endParaRPr lang="nl-NL" dirty="0" smtClean="0"/>
          </a:p>
          <a:p>
            <a:r>
              <a:rPr lang="nl-NL" dirty="0" err="1" smtClean="0"/>
              <a:t>Another</a:t>
            </a:r>
            <a:r>
              <a:rPr lang="nl-NL" dirty="0" smtClean="0"/>
              <a:t> </a:t>
            </a:r>
            <a:r>
              <a:rPr lang="nl-NL" dirty="0" err="1" smtClean="0"/>
              <a:t>insight</a:t>
            </a:r>
            <a:r>
              <a:rPr lang="nl-NL" dirty="0" smtClean="0"/>
              <a:t> we </a:t>
            </a:r>
            <a:r>
              <a:rPr lang="nl-NL" dirty="0" err="1" smtClean="0"/>
              <a:t>used</a:t>
            </a:r>
            <a:r>
              <a:rPr lang="nl-NL" dirty="0" smtClean="0"/>
              <a:t> is </a:t>
            </a:r>
            <a:r>
              <a:rPr lang="nl-NL" dirty="0" err="1" smtClean="0"/>
              <a:t>that</a:t>
            </a:r>
            <a:r>
              <a:rPr lang="nl-NL" dirty="0" smtClean="0"/>
              <a:t> a </a:t>
            </a:r>
            <a:r>
              <a:rPr lang="nl-NL" dirty="0" err="1" smtClean="0"/>
              <a:t>good</a:t>
            </a:r>
            <a:r>
              <a:rPr lang="nl-NL" dirty="0" smtClean="0"/>
              <a:t> assessment is a far </a:t>
            </a:r>
            <a:r>
              <a:rPr lang="nl-NL" dirty="0" err="1" smtClean="0"/>
              <a:t>better</a:t>
            </a:r>
            <a:r>
              <a:rPr lang="nl-NL" dirty="0" smtClean="0"/>
              <a:t> </a:t>
            </a:r>
            <a:r>
              <a:rPr lang="nl-NL" dirty="0" err="1" smtClean="0"/>
              <a:t>predictive</a:t>
            </a:r>
            <a:r>
              <a:rPr lang="nl-NL" dirty="0" smtClean="0"/>
              <a:t> instrument </a:t>
            </a:r>
            <a:r>
              <a:rPr lang="nl-NL" dirty="0" err="1" smtClean="0"/>
              <a:t>than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interviews. </a:t>
            </a:r>
            <a:r>
              <a:rPr lang="nl-NL" dirty="0" err="1" smtClean="0"/>
              <a:t>So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interviewers in </a:t>
            </a:r>
            <a:r>
              <a:rPr lang="nl-NL" dirty="0" err="1" smtClean="0"/>
              <a:t>the</a:t>
            </a:r>
            <a:r>
              <a:rPr lang="nl-NL" dirty="0" smtClean="0"/>
              <a:t> new procedure </a:t>
            </a:r>
            <a:r>
              <a:rPr lang="nl-NL" dirty="0" err="1" smtClean="0"/>
              <a:t>always</a:t>
            </a:r>
            <a:r>
              <a:rPr lang="nl-NL" dirty="0" smtClean="0"/>
              <a:t> get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result</a:t>
            </a:r>
            <a:r>
              <a:rPr lang="nl-NL" dirty="0" smtClean="0"/>
              <a:t> of </a:t>
            </a:r>
            <a:r>
              <a:rPr lang="nl-NL" dirty="0" err="1" smtClean="0"/>
              <a:t>the</a:t>
            </a:r>
            <a:r>
              <a:rPr lang="nl-NL" dirty="0" smtClean="0"/>
              <a:t> assessment at forehand </a:t>
            </a:r>
            <a:r>
              <a:rPr lang="nl-NL" dirty="0" err="1" smtClean="0"/>
              <a:t>instead</a:t>
            </a:r>
            <a:r>
              <a:rPr lang="nl-NL" dirty="0" smtClean="0"/>
              <a:t> </a:t>
            </a:r>
            <a:r>
              <a:rPr lang="nl-NL" dirty="0" err="1" smtClean="0"/>
              <a:t>afterwards</a:t>
            </a:r>
            <a:r>
              <a:rPr lang="nl-NL" dirty="0" smtClean="0"/>
              <a:t>!. </a:t>
            </a:r>
          </a:p>
          <a:p>
            <a:r>
              <a:rPr lang="nl-NL" dirty="0" smtClean="0"/>
              <a:t>(</a:t>
            </a:r>
            <a:r>
              <a:rPr lang="nl-NL" i="1" dirty="0" smtClean="0"/>
              <a:t>The </a:t>
            </a:r>
            <a:r>
              <a:rPr lang="nl-NL" i="1" dirty="0"/>
              <a:t>assessment: takes 5 </a:t>
            </a:r>
            <a:r>
              <a:rPr lang="nl-NL" i="1" dirty="0" err="1"/>
              <a:t>hours</a:t>
            </a:r>
            <a:r>
              <a:rPr lang="nl-NL" i="1" dirty="0"/>
              <a:t>: a interview, </a:t>
            </a:r>
            <a:r>
              <a:rPr lang="nl-NL" i="1" dirty="0" err="1"/>
              <a:t>questionary</a:t>
            </a:r>
            <a:r>
              <a:rPr lang="nl-NL" i="1" dirty="0"/>
              <a:t> </a:t>
            </a:r>
            <a:r>
              <a:rPr lang="nl-NL" i="1" dirty="0" err="1"/>
              <a:t>about</a:t>
            </a:r>
            <a:r>
              <a:rPr lang="nl-NL" i="1" dirty="0"/>
              <a:t> </a:t>
            </a:r>
            <a:r>
              <a:rPr lang="nl-NL" i="1" dirty="0" err="1"/>
              <a:t>their</a:t>
            </a:r>
            <a:r>
              <a:rPr lang="nl-NL" i="1" dirty="0"/>
              <a:t> </a:t>
            </a:r>
            <a:r>
              <a:rPr lang="nl-NL" i="1" dirty="0" err="1"/>
              <a:t>personality</a:t>
            </a:r>
            <a:r>
              <a:rPr lang="nl-NL" i="1" dirty="0"/>
              <a:t> </a:t>
            </a:r>
            <a:r>
              <a:rPr lang="nl-NL" i="1" dirty="0" err="1"/>
              <a:t>and</a:t>
            </a:r>
            <a:r>
              <a:rPr lang="nl-NL" i="1" dirty="0"/>
              <a:t> tests (intelligence, </a:t>
            </a:r>
            <a:r>
              <a:rPr lang="nl-NL" i="1" dirty="0" err="1"/>
              <a:t>integrity</a:t>
            </a:r>
            <a:r>
              <a:rPr lang="nl-NL" i="1" dirty="0"/>
              <a:t>, </a:t>
            </a:r>
            <a:r>
              <a:rPr lang="nl-NL" i="1" dirty="0" err="1"/>
              <a:t>social</a:t>
            </a:r>
            <a:r>
              <a:rPr lang="nl-NL" i="1" dirty="0"/>
              <a:t> </a:t>
            </a:r>
            <a:r>
              <a:rPr lang="nl-NL" i="1" dirty="0" err="1"/>
              <a:t>behaviour</a:t>
            </a:r>
            <a:r>
              <a:rPr lang="nl-NL" i="1" dirty="0"/>
              <a:t>, </a:t>
            </a:r>
            <a:r>
              <a:rPr lang="nl-NL" i="1" dirty="0" err="1"/>
              <a:t>their</a:t>
            </a:r>
            <a:r>
              <a:rPr lang="nl-NL" i="1" dirty="0"/>
              <a:t> </a:t>
            </a:r>
            <a:r>
              <a:rPr lang="nl-NL" i="1" dirty="0" err="1"/>
              <a:t>ability</a:t>
            </a:r>
            <a:r>
              <a:rPr lang="nl-NL" i="1" dirty="0"/>
              <a:t> </a:t>
            </a:r>
            <a:r>
              <a:rPr lang="nl-NL" i="1" dirty="0" err="1"/>
              <a:t>express</a:t>
            </a:r>
            <a:r>
              <a:rPr lang="nl-NL" i="1" dirty="0"/>
              <a:t> </a:t>
            </a:r>
            <a:r>
              <a:rPr lang="nl-NL" i="1" dirty="0" err="1"/>
              <a:t>themselves</a:t>
            </a:r>
            <a:r>
              <a:rPr lang="nl-NL" i="1" dirty="0"/>
              <a:t> </a:t>
            </a:r>
            <a:r>
              <a:rPr lang="nl-NL" i="1" dirty="0" err="1"/>
              <a:t>and</a:t>
            </a:r>
            <a:r>
              <a:rPr lang="nl-NL" i="1" dirty="0"/>
              <a:t> </a:t>
            </a:r>
            <a:r>
              <a:rPr lang="nl-NL" i="1" dirty="0" err="1"/>
              <a:t>to</a:t>
            </a:r>
            <a:r>
              <a:rPr lang="nl-NL" i="1" dirty="0"/>
              <a:t> </a:t>
            </a:r>
            <a:r>
              <a:rPr lang="nl-NL" i="1" dirty="0" err="1" smtClean="0"/>
              <a:t>decide</a:t>
            </a:r>
            <a:r>
              <a:rPr lang="nl-NL" i="1" dirty="0" smtClean="0"/>
              <a:t>. </a:t>
            </a:r>
            <a:r>
              <a:rPr lang="nl-NL" i="1" dirty="0" err="1" smtClean="0"/>
              <a:t>Includes</a:t>
            </a:r>
            <a:r>
              <a:rPr lang="nl-NL" i="1" dirty="0" smtClean="0"/>
              <a:t> a </a:t>
            </a:r>
            <a:r>
              <a:rPr lang="nl-NL" i="1" dirty="0" err="1" smtClean="0"/>
              <a:t>so</a:t>
            </a:r>
            <a:r>
              <a:rPr lang="nl-NL" i="1" dirty="0" smtClean="0"/>
              <a:t> </a:t>
            </a:r>
            <a:r>
              <a:rPr lang="nl-NL" i="1" dirty="0" err="1" smtClean="0"/>
              <a:t>called</a:t>
            </a:r>
            <a:r>
              <a:rPr lang="nl-NL" i="1" dirty="0" smtClean="0"/>
              <a:t> “Dark test” </a:t>
            </a:r>
            <a:r>
              <a:rPr lang="nl-NL" i="1" dirty="0" err="1" smtClean="0"/>
              <a:t>to</a:t>
            </a:r>
            <a:r>
              <a:rPr lang="nl-NL" i="1" dirty="0" smtClean="0"/>
              <a:t> test </a:t>
            </a:r>
            <a:r>
              <a:rPr lang="nl-NL" i="1" dirty="0" err="1" smtClean="0"/>
              <a:t>addiction</a:t>
            </a:r>
            <a:r>
              <a:rPr lang="nl-NL" i="1" dirty="0" smtClean="0"/>
              <a:t> or </a:t>
            </a:r>
            <a:r>
              <a:rPr lang="nl-NL" i="1" dirty="0" err="1" smtClean="0"/>
              <a:t>psychiatric</a:t>
            </a:r>
            <a:r>
              <a:rPr lang="nl-NL" i="1" dirty="0" smtClean="0"/>
              <a:t> disorder</a:t>
            </a:r>
            <a:r>
              <a:rPr lang="nl-NL" dirty="0" smtClean="0"/>
              <a:t>)</a:t>
            </a:r>
            <a:endParaRPr lang="nl-NL" dirty="0"/>
          </a:p>
          <a:p>
            <a:endParaRPr lang="nl-NL" dirty="0"/>
          </a:p>
          <a:p>
            <a:r>
              <a:rPr lang="nl-NL" baseline="0" dirty="0" err="1" smtClean="0"/>
              <a:t>Another</a:t>
            </a:r>
            <a:r>
              <a:rPr lang="nl-NL" baseline="0" dirty="0" smtClean="0"/>
              <a:t> important </a:t>
            </a:r>
            <a:r>
              <a:rPr lang="nl-NL" baseline="0" dirty="0" err="1" smtClean="0"/>
              <a:t>improvement</a:t>
            </a:r>
            <a:r>
              <a:rPr lang="nl-NL" baseline="0" dirty="0" smtClean="0"/>
              <a:t> was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</a:t>
            </a:r>
            <a:r>
              <a:rPr lang="nl-NL" b="1" baseline="0" dirty="0" err="1"/>
              <a:t>national</a:t>
            </a:r>
            <a:r>
              <a:rPr lang="nl-NL" b="1" baseline="0" dirty="0"/>
              <a:t> </a:t>
            </a:r>
            <a:r>
              <a:rPr lang="nl-NL" b="1" baseline="0" dirty="0" err="1"/>
              <a:t>committee</a:t>
            </a:r>
            <a:r>
              <a:rPr lang="nl-NL" b="1" baseline="0" dirty="0"/>
              <a:t> </a:t>
            </a:r>
            <a:r>
              <a:rPr lang="nl-NL" b="1" baseline="0" dirty="0" smtClean="0"/>
              <a:t>LSR </a:t>
            </a:r>
            <a:r>
              <a:rPr lang="nl-NL" baseline="0" dirty="0" err="1" smtClean="0"/>
              <a:t>now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consists</a:t>
            </a:r>
            <a:r>
              <a:rPr lang="nl-NL" dirty="0" smtClean="0"/>
              <a:t> of</a:t>
            </a:r>
            <a:r>
              <a:rPr lang="nl-NL" baseline="0" dirty="0" smtClean="0"/>
              <a:t>: a </a:t>
            </a:r>
            <a:r>
              <a:rPr lang="nl-NL" b="1" baseline="0" dirty="0"/>
              <a:t>Presidium</a:t>
            </a:r>
            <a:r>
              <a:rPr lang="nl-NL" baseline="0" dirty="0"/>
              <a:t>: a president of a appeal court, a president of a district </a:t>
            </a:r>
            <a:r>
              <a:rPr lang="nl-NL" baseline="0" dirty="0" smtClean="0"/>
              <a:t>court.                                                </a:t>
            </a:r>
          </a:p>
          <a:p>
            <a:pPr marL="0" indent="0">
              <a:buNone/>
            </a:pPr>
            <a:r>
              <a:rPr lang="nl-NL" baseline="0" dirty="0" smtClean="0"/>
              <a:t> </a:t>
            </a:r>
            <a:r>
              <a:rPr lang="nl-NL" baseline="0" dirty="0"/>
              <a:t>Members: 6 </a:t>
            </a:r>
            <a:r>
              <a:rPr lang="nl-NL" baseline="0" dirty="0" err="1" smtClean="0"/>
              <a:t>judges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/>
              <a:t>6 </a:t>
            </a:r>
            <a:r>
              <a:rPr lang="nl-NL" baseline="0" dirty="0" err="1"/>
              <a:t>other</a:t>
            </a:r>
            <a:r>
              <a:rPr lang="nl-NL" baseline="0" dirty="0"/>
              <a:t> members, 1 </a:t>
            </a:r>
            <a:r>
              <a:rPr lang="nl-NL" baseline="0" dirty="0" err="1"/>
              <a:t>prosecutor</a:t>
            </a:r>
            <a:r>
              <a:rPr lang="nl-NL" baseline="0" dirty="0"/>
              <a:t>, 1 </a:t>
            </a:r>
            <a:r>
              <a:rPr lang="nl-NL" baseline="0" dirty="0" err="1"/>
              <a:t>lawyer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4 </a:t>
            </a:r>
            <a:r>
              <a:rPr lang="nl-NL" baseline="0" dirty="0" err="1"/>
              <a:t>external</a:t>
            </a:r>
            <a:r>
              <a:rPr lang="nl-NL" baseline="0" dirty="0"/>
              <a:t> (</a:t>
            </a:r>
            <a:r>
              <a:rPr lang="nl-NL" baseline="0" dirty="0" err="1"/>
              <a:t>f.e</a:t>
            </a:r>
            <a:r>
              <a:rPr lang="nl-NL" baseline="0" dirty="0"/>
              <a:t>. a journalist</a:t>
            </a:r>
            <a:r>
              <a:rPr lang="nl-NL" baseline="0" dirty="0" smtClean="0"/>
              <a:t>). An </a:t>
            </a:r>
            <a:r>
              <a:rPr lang="nl-NL" baseline="0" dirty="0" err="1" smtClean="0"/>
              <a:t>substantial</a:t>
            </a:r>
            <a:r>
              <a:rPr lang="nl-NL" dirty="0" smtClean="0"/>
              <a:t> </a:t>
            </a:r>
            <a:r>
              <a:rPr lang="nl-NL" dirty="0" err="1" smtClean="0"/>
              <a:t>reduction</a:t>
            </a:r>
            <a:r>
              <a:rPr lang="nl-NL" dirty="0" smtClean="0"/>
              <a:t> of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number</a:t>
            </a:r>
            <a:r>
              <a:rPr lang="nl-NL" dirty="0" smtClean="0"/>
              <a:t> of members </a:t>
            </a:r>
            <a:r>
              <a:rPr lang="nl-NL" dirty="0" err="1" smtClean="0"/>
              <a:t>to</a:t>
            </a:r>
            <a:r>
              <a:rPr lang="nl-NL" dirty="0" smtClean="0"/>
              <a:t> gaine more </a:t>
            </a:r>
            <a:r>
              <a:rPr lang="nl-NL" dirty="0" err="1" smtClean="0"/>
              <a:t>experience</a:t>
            </a:r>
            <a:r>
              <a:rPr lang="nl-NL" dirty="0" smtClean="0"/>
              <a:t>.</a:t>
            </a:r>
            <a:endParaRPr lang="nl-NL" baseline="0" dirty="0"/>
          </a:p>
          <a:p>
            <a:pPr marL="0" indent="0">
              <a:buNone/>
            </a:pPr>
            <a:endParaRPr lang="nl-NL" baseline="0" dirty="0"/>
          </a:p>
          <a:p>
            <a:pPr marL="0" indent="0">
              <a:buNone/>
            </a:pPr>
            <a:r>
              <a:rPr lang="nl-NL" baseline="0" dirty="0" smtClean="0"/>
              <a:t>The interview of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</a:t>
            </a:r>
            <a:r>
              <a:rPr lang="nl-NL" baseline="0" dirty="0" err="1"/>
              <a:t>national</a:t>
            </a:r>
            <a:r>
              <a:rPr lang="nl-NL" baseline="0" dirty="0"/>
              <a:t> </a:t>
            </a:r>
            <a:r>
              <a:rPr lang="nl-NL" baseline="0" dirty="0" err="1"/>
              <a:t>committee</a:t>
            </a:r>
            <a:r>
              <a:rPr lang="nl-NL" baseline="0" dirty="0"/>
              <a:t> </a:t>
            </a:r>
            <a:r>
              <a:rPr lang="nl-NL" baseline="0" dirty="0" smtClean="0"/>
              <a:t>focus </a:t>
            </a:r>
            <a:r>
              <a:rPr lang="nl-NL" baseline="0" dirty="0"/>
              <a:t>on: cooperation, </a:t>
            </a:r>
            <a:r>
              <a:rPr lang="nl-NL" baseline="0" dirty="0" err="1"/>
              <a:t>delegation</a:t>
            </a:r>
            <a:r>
              <a:rPr lang="nl-NL" baseline="0" dirty="0"/>
              <a:t>, </a:t>
            </a:r>
            <a:r>
              <a:rPr lang="nl-NL" baseline="0" dirty="0" err="1"/>
              <a:t>social</a:t>
            </a:r>
            <a:r>
              <a:rPr lang="nl-NL" baseline="0" dirty="0"/>
              <a:t> </a:t>
            </a:r>
            <a:r>
              <a:rPr lang="nl-NL" baseline="0" dirty="0" err="1"/>
              <a:t>orientation</a:t>
            </a:r>
            <a:r>
              <a:rPr lang="nl-NL" baseline="0" dirty="0"/>
              <a:t> etc.</a:t>
            </a:r>
          </a:p>
          <a:p>
            <a:pPr marL="0" indent="0">
              <a:buNone/>
            </a:pPr>
            <a:endParaRPr lang="nl-NL" baseline="0" dirty="0"/>
          </a:p>
          <a:p>
            <a:pPr marL="0" indent="0">
              <a:buNone/>
            </a:pPr>
            <a:r>
              <a:rPr lang="nl-NL" baseline="0" dirty="0" err="1"/>
              <a:t>If</a:t>
            </a:r>
            <a:r>
              <a:rPr lang="nl-NL" baseline="0" dirty="0"/>
              <a:t> </a:t>
            </a:r>
            <a:r>
              <a:rPr lang="nl-NL" baseline="0" dirty="0" err="1"/>
              <a:t>everything</a:t>
            </a:r>
            <a:r>
              <a:rPr lang="nl-NL" baseline="0" dirty="0"/>
              <a:t> is </a:t>
            </a:r>
            <a:r>
              <a:rPr lang="nl-NL" baseline="0" dirty="0" err="1"/>
              <a:t>positive</a:t>
            </a:r>
            <a:r>
              <a:rPr lang="nl-NL" baseline="0" dirty="0"/>
              <a:t>: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condidate</a:t>
            </a:r>
            <a:r>
              <a:rPr lang="nl-NL" baseline="0" dirty="0"/>
              <a:t> </a:t>
            </a:r>
            <a:r>
              <a:rPr lang="nl-NL" baseline="0" dirty="0" err="1"/>
              <a:t>gets</a:t>
            </a:r>
            <a:r>
              <a:rPr lang="nl-NL" baseline="0" dirty="0"/>
              <a:t> a </a:t>
            </a:r>
            <a:r>
              <a:rPr lang="nl-NL" baseline="0" dirty="0" err="1"/>
              <a:t>so</a:t>
            </a:r>
            <a:r>
              <a:rPr lang="nl-NL" baseline="0" dirty="0"/>
              <a:t> </a:t>
            </a:r>
            <a:r>
              <a:rPr lang="nl-NL" baseline="0" dirty="0" err="1"/>
              <a:t>called</a:t>
            </a:r>
            <a:r>
              <a:rPr lang="nl-NL" baseline="0" dirty="0"/>
              <a:t> “green light”.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aseline="0" dirty="0" smtClean="0"/>
              <a:t>The </a:t>
            </a:r>
            <a:r>
              <a:rPr lang="nl-NL" baseline="0" dirty="0" err="1"/>
              <a:t>latest</a:t>
            </a:r>
            <a:r>
              <a:rPr lang="nl-NL" baseline="0" dirty="0"/>
              <a:t> step is a </a:t>
            </a:r>
            <a:r>
              <a:rPr lang="nl-NL" baseline="0" dirty="0" err="1"/>
              <a:t>local</a:t>
            </a:r>
            <a:r>
              <a:rPr lang="nl-NL" baseline="0" dirty="0"/>
              <a:t> interview: In </a:t>
            </a:r>
            <a:r>
              <a:rPr lang="nl-NL" baseline="0" dirty="0" err="1"/>
              <a:t>that</a:t>
            </a:r>
            <a:r>
              <a:rPr lang="nl-NL" baseline="0" dirty="0"/>
              <a:t> interview </a:t>
            </a:r>
            <a:r>
              <a:rPr lang="nl-NL" baseline="0" dirty="0" err="1"/>
              <a:t>one</a:t>
            </a:r>
            <a:r>
              <a:rPr lang="nl-NL" baseline="0" dirty="0"/>
              <a:t> test </a:t>
            </a:r>
            <a:r>
              <a:rPr lang="nl-NL" baseline="0" dirty="0" err="1"/>
              <a:t>if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candidate</a:t>
            </a:r>
            <a:r>
              <a:rPr lang="nl-NL" baseline="0" dirty="0"/>
              <a:t> is </a:t>
            </a:r>
            <a:r>
              <a:rPr lang="nl-NL" baseline="0" dirty="0" err="1"/>
              <a:t>also</a:t>
            </a:r>
            <a:r>
              <a:rPr lang="nl-NL" baseline="0" dirty="0"/>
              <a:t> </a:t>
            </a:r>
            <a:r>
              <a:rPr lang="nl-NL" baseline="0" dirty="0" err="1"/>
              <a:t>suitable</a:t>
            </a:r>
            <a:r>
              <a:rPr lang="nl-NL" baseline="0" dirty="0"/>
              <a:t> </a:t>
            </a:r>
            <a:r>
              <a:rPr lang="nl-NL" baseline="0" dirty="0" err="1"/>
              <a:t>for</a:t>
            </a:r>
            <a:r>
              <a:rPr lang="nl-NL" baseline="0" dirty="0"/>
              <a:t> </a:t>
            </a:r>
            <a:r>
              <a:rPr lang="nl-NL" baseline="0" dirty="0" err="1"/>
              <a:t>that</a:t>
            </a:r>
            <a:r>
              <a:rPr lang="nl-NL" baseline="0" dirty="0"/>
              <a:t> court.</a:t>
            </a:r>
          </a:p>
          <a:p>
            <a:pPr marL="0" indent="0">
              <a:buNone/>
            </a:pPr>
            <a:r>
              <a:rPr lang="nl-NL" baseline="0" dirty="0" smtClean="0"/>
              <a:t> </a:t>
            </a:r>
            <a:r>
              <a:rPr lang="nl-NL" baseline="0" dirty="0" err="1"/>
              <a:t>If</a:t>
            </a:r>
            <a:r>
              <a:rPr lang="nl-NL" baseline="0" dirty="0"/>
              <a:t> </a:t>
            </a:r>
            <a:r>
              <a:rPr lang="nl-NL" baseline="0" dirty="0" err="1"/>
              <a:t>not</a:t>
            </a:r>
            <a:r>
              <a:rPr lang="nl-NL" baseline="0" dirty="0"/>
              <a:t>: he or </a:t>
            </a:r>
            <a:r>
              <a:rPr lang="nl-NL" baseline="0" dirty="0" err="1"/>
              <a:t>she</a:t>
            </a:r>
            <a:r>
              <a:rPr lang="nl-NL" baseline="0" dirty="0"/>
              <a:t> </a:t>
            </a:r>
            <a:r>
              <a:rPr lang="nl-NL" baseline="0" dirty="0" err="1"/>
              <a:t>can</a:t>
            </a:r>
            <a:r>
              <a:rPr lang="nl-NL" baseline="0" dirty="0"/>
              <a:t> </a:t>
            </a:r>
            <a:r>
              <a:rPr lang="nl-NL" baseline="0" dirty="0" err="1"/>
              <a:t>apply</a:t>
            </a:r>
            <a:r>
              <a:rPr lang="nl-NL" baseline="0" dirty="0"/>
              <a:t>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/>
              <a:t>a </a:t>
            </a:r>
            <a:r>
              <a:rPr lang="nl-NL" baseline="0" dirty="0" err="1"/>
              <a:t>vacancy</a:t>
            </a:r>
            <a:r>
              <a:rPr lang="nl-NL" baseline="0" dirty="0"/>
              <a:t> in </a:t>
            </a:r>
            <a:r>
              <a:rPr lang="nl-NL" baseline="0" dirty="0" smtClean="0"/>
              <a:t>maximum </a:t>
            </a:r>
            <a:r>
              <a:rPr lang="nl-NL" baseline="0" dirty="0" err="1" smtClean="0"/>
              <a:t>two</a:t>
            </a:r>
            <a:r>
              <a:rPr lang="nl-NL" baseline="0" dirty="0" smtClean="0"/>
              <a:t> </a:t>
            </a:r>
            <a:r>
              <a:rPr lang="nl-NL" baseline="0" dirty="0" err="1"/>
              <a:t>other</a:t>
            </a:r>
            <a:r>
              <a:rPr lang="nl-NL" baseline="0" dirty="0"/>
              <a:t> </a:t>
            </a:r>
            <a:r>
              <a:rPr lang="nl-NL" baseline="0" dirty="0" smtClean="0"/>
              <a:t>courts.</a:t>
            </a:r>
            <a:endParaRPr lang="nl-NL" baseline="0" dirty="0"/>
          </a:p>
          <a:p>
            <a:pPr marL="0" indent="0">
              <a:buNone/>
            </a:pPr>
            <a:r>
              <a:rPr lang="nl-NL" baseline="0" dirty="0"/>
              <a:t>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6F57F-9897-47A1-BB08-531245BDF26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7959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As I </a:t>
            </a:r>
            <a:r>
              <a:rPr lang="nl-NL" dirty="0" err="1"/>
              <a:t>already</a:t>
            </a:r>
            <a:r>
              <a:rPr lang="nl-NL" dirty="0"/>
              <a:t> </a:t>
            </a:r>
            <a:r>
              <a:rPr lang="nl-NL" dirty="0" err="1"/>
              <a:t>mentioned</a:t>
            </a:r>
            <a:r>
              <a:rPr lang="nl-NL" dirty="0"/>
              <a:t>: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profiles</a:t>
            </a:r>
            <a:r>
              <a:rPr lang="nl-NL" baseline="0" dirty="0"/>
              <a:t> </a:t>
            </a:r>
            <a:r>
              <a:rPr lang="nl-NL" baseline="0" dirty="0" err="1"/>
              <a:t>were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starting</a:t>
            </a:r>
            <a:r>
              <a:rPr lang="nl-NL" baseline="0" dirty="0"/>
              <a:t> point</a:t>
            </a:r>
          </a:p>
          <a:p>
            <a:endParaRPr lang="nl-NL" baseline="0" dirty="0"/>
          </a:p>
          <a:p>
            <a:r>
              <a:rPr lang="nl-NL" baseline="0" dirty="0"/>
              <a:t>The </a:t>
            </a:r>
            <a:r>
              <a:rPr lang="nl-NL" baseline="0" dirty="0" err="1"/>
              <a:t>evaluations</a:t>
            </a:r>
            <a:r>
              <a:rPr lang="nl-NL" baseline="0" dirty="0"/>
              <a:t> of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existing</a:t>
            </a:r>
            <a:r>
              <a:rPr lang="nl-NL" baseline="0" dirty="0"/>
              <a:t> </a:t>
            </a:r>
            <a:r>
              <a:rPr lang="nl-NL" baseline="0" dirty="0" err="1"/>
              <a:t>programmes</a:t>
            </a:r>
            <a:r>
              <a:rPr lang="nl-NL" baseline="0" dirty="0"/>
              <a:t> made </a:t>
            </a:r>
            <a:r>
              <a:rPr lang="nl-NL" baseline="0" dirty="0" err="1"/>
              <a:t>clear</a:t>
            </a:r>
            <a:r>
              <a:rPr lang="nl-NL" baseline="0" dirty="0"/>
              <a:t> </a:t>
            </a:r>
            <a:r>
              <a:rPr lang="nl-NL" baseline="0" dirty="0" err="1"/>
              <a:t>that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strong points </a:t>
            </a:r>
            <a:r>
              <a:rPr lang="nl-NL" baseline="0" dirty="0" err="1"/>
              <a:t>were</a:t>
            </a:r>
            <a:r>
              <a:rPr lang="nl-NL" baseline="0" dirty="0"/>
              <a:t>: </a:t>
            </a:r>
          </a:p>
          <a:p>
            <a:r>
              <a:rPr lang="nl-NL" baseline="0" dirty="0"/>
              <a:t>trainees </a:t>
            </a:r>
            <a:r>
              <a:rPr lang="nl-NL" baseline="0" dirty="0" err="1"/>
              <a:t>from</a:t>
            </a:r>
            <a:r>
              <a:rPr lang="nl-NL" baseline="0" dirty="0"/>
              <a:t> different courts </a:t>
            </a:r>
            <a:r>
              <a:rPr lang="nl-NL" baseline="0" dirty="0" err="1"/>
              <a:t>working</a:t>
            </a:r>
            <a:r>
              <a:rPr lang="nl-NL" baseline="0" dirty="0"/>
              <a:t> </a:t>
            </a:r>
            <a:r>
              <a:rPr lang="nl-NL" baseline="0" dirty="0" err="1"/>
              <a:t>together</a:t>
            </a:r>
            <a:r>
              <a:rPr lang="nl-NL" baseline="0" dirty="0"/>
              <a:t> at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traininginstitute</a:t>
            </a:r>
            <a:r>
              <a:rPr lang="nl-NL" baseline="0" dirty="0"/>
              <a:t> as a </a:t>
            </a:r>
            <a:r>
              <a:rPr lang="nl-NL" baseline="0" dirty="0" err="1"/>
              <a:t>group</a:t>
            </a:r>
            <a:r>
              <a:rPr lang="nl-NL" baseline="0" dirty="0"/>
              <a:t>,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create</a:t>
            </a:r>
            <a:r>
              <a:rPr lang="nl-NL" baseline="0" dirty="0"/>
              <a:t> a strong </a:t>
            </a:r>
            <a:r>
              <a:rPr lang="nl-NL" baseline="0" dirty="0" err="1"/>
              <a:t>network</a:t>
            </a:r>
            <a:endParaRPr lang="nl-NL" baseline="0" dirty="0"/>
          </a:p>
          <a:p>
            <a:endParaRPr lang="nl-NL" baseline="0" dirty="0" smtClean="0"/>
          </a:p>
          <a:p>
            <a:r>
              <a:rPr lang="nl-NL" baseline="0" dirty="0" smtClean="0"/>
              <a:t>The </a:t>
            </a:r>
            <a:r>
              <a:rPr lang="nl-NL" baseline="0" dirty="0"/>
              <a:t>training on </a:t>
            </a:r>
            <a:r>
              <a:rPr lang="nl-NL" baseline="0" dirty="0" err="1"/>
              <a:t>the</a:t>
            </a:r>
            <a:r>
              <a:rPr lang="nl-NL" baseline="0" dirty="0"/>
              <a:t> job in </a:t>
            </a:r>
            <a:r>
              <a:rPr lang="nl-NL" baseline="0" dirty="0" err="1"/>
              <a:t>their</a:t>
            </a:r>
            <a:r>
              <a:rPr lang="nl-NL" baseline="0" dirty="0"/>
              <a:t> </a:t>
            </a:r>
            <a:r>
              <a:rPr lang="nl-NL" baseline="0" dirty="0" err="1"/>
              <a:t>own</a:t>
            </a:r>
            <a:r>
              <a:rPr lang="nl-NL" baseline="0" dirty="0"/>
              <a:t> court</a:t>
            </a:r>
          </a:p>
          <a:p>
            <a:endParaRPr lang="nl-NL" baseline="0" dirty="0"/>
          </a:p>
          <a:p>
            <a:r>
              <a:rPr lang="nl-NL" baseline="0" dirty="0"/>
              <a:t>The </a:t>
            </a:r>
            <a:r>
              <a:rPr lang="nl-NL" baseline="0" dirty="0" err="1"/>
              <a:t>organisation</a:t>
            </a:r>
            <a:r>
              <a:rPr lang="nl-NL" baseline="0" dirty="0"/>
              <a:t> goal: </a:t>
            </a:r>
            <a:r>
              <a:rPr lang="nl-NL" baseline="0" dirty="0" err="1"/>
              <a:t>judges</a:t>
            </a:r>
            <a:r>
              <a:rPr lang="nl-NL" baseline="0" dirty="0"/>
              <a:t> </a:t>
            </a:r>
            <a:r>
              <a:rPr lang="nl-NL" baseline="0" dirty="0" err="1"/>
              <a:t>who</a:t>
            </a:r>
            <a:r>
              <a:rPr lang="nl-NL" baseline="0" dirty="0"/>
              <a:t> are </a:t>
            </a:r>
            <a:r>
              <a:rPr lang="nl-NL" baseline="0" dirty="0" err="1"/>
              <a:t>able</a:t>
            </a:r>
            <a:r>
              <a:rPr lang="nl-NL" baseline="0" dirty="0"/>
              <a:t> </a:t>
            </a:r>
            <a:r>
              <a:rPr lang="nl-NL" baseline="0" dirty="0" err="1"/>
              <a:t>to</a:t>
            </a:r>
            <a:r>
              <a:rPr lang="nl-NL" baseline="0" dirty="0"/>
              <a:t> </a:t>
            </a:r>
            <a:r>
              <a:rPr lang="nl-NL" baseline="0" dirty="0" err="1"/>
              <a:t>work</a:t>
            </a:r>
            <a:r>
              <a:rPr lang="nl-NL" baseline="0" dirty="0"/>
              <a:t> in more different </a:t>
            </a:r>
            <a:r>
              <a:rPr lang="nl-NL" baseline="0" dirty="0" err="1"/>
              <a:t>sections</a:t>
            </a:r>
            <a:r>
              <a:rPr lang="nl-NL" baseline="0" dirty="0"/>
              <a:t>, </a:t>
            </a:r>
          </a:p>
          <a:p>
            <a:endParaRPr lang="nl-NL" baseline="0" dirty="0"/>
          </a:p>
          <a:p>
            <a:r>
              <a:rPr lang="nl-NL" baseline="0" dirty="0"/>
              <a:t>The big new </a:t>
            </a:r>
            <a:r>
              <a:rPr lang="nl-NL" baseline="0" dirty="0" err="1"/>
              <a:t>challenge</a:t>
            </a:r>
            <a:r>
              <a:rPr lang="nl-NL" baseline="0" dirty="0"/>
              <a:t> was: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objective</a:t>
            </a:r>
            <a:r>
              <a:rPr lang="nl-NL" baseline="0" dirty="0"/>
              <a:t> : </a:t>
            </a:r>
            <a:r>
              <a:rPr lang="nl-NL" baseline="0" dirty="0" err="1"/>
              <a:t>tailor</a:t>
            </a:r>
            <a:r>
              <a:rPr lang="nl-NL" baseline="0" dirty="0"/>
              <a:t> made!!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6F57F-9897-47A1-BB08-531245BDF26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1765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Apart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extensive</a:t>
            </a:r>
            <a:r>
              <a:rPr lang="nl-NL" dirty="0"/>
              <a:t> list</a:t>
            </a:r>
            <a:r>
              <a:rPr lang="nl-NL" baseline="0" dirty="0"/>
              <a:t> of </a:t>
            </a:r>
            <a:r>
              <a:rPr lang="nl-NL" baseline="0" dirty="0" err="1"/>
              <a:t>objectives</a:t>
            </a:r>
            <a:r>
              <a:rPr lang="nl-NL" baseline="0" dirty="0"/>
              <a:t> in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 smtClean="0"/>
              <a:t>assignment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assingment</a:t>
            </a:r>
            <a:r>
              <a:rPr lang="nl-NL" baseline="0" dirty="0" smtClean="0"/>
              <a:t> </a:t>
            </a:r>
            <a:r>
              <a:rPr lang="nl-NL" baseline="0" dirty="0" err="1"/>
              <a:t>also</a:t>
            </a:r>
            <a:r>
              <a:rPr lang="nl-NL" baseline="0" dirty="0"/>
              <a:t> </a:t>
            </a:r>
            <a:r>
              <a:rPr lang="nl-NL" baseline="0" dirty="0" err="1"/>
              <a:t>mentioned</a:t>
            </a:r>
            <a:r>
              <a:rPr lang="nl-NL" baseline="0" dirty="0"/>
              <a:t> 4 overall </a:t>
            </a:r>
            <a:r>
              <a:rPr lang="nl-NL" baseline="0" dirty="0" err="1"/>
              <a:t>leadig</a:t>
            </a:r>
            <a:r>
              <a:rPr lang="nl-NL" baseline="0" dirty="0"/>
              <a:t> criteria. </a:t>
            </a:r>
            <a:endParaRPr lang="nl-NL" baseline="0" dirty="0" smtClean="0"/>
          </a:p>
          <a:p>
            <a:endParaRPr lang="nl-NL" dirty="0"/>
          </a:p>
          <a:p>
            <a:r>
              <a:rPr lang="nl-NL" baseline="0" dirty="0" smtClean="0"/>
              <a:t>These </a:t>
            </a:r>
            <a:r>
              <a:rPr lang="nl-NL" baseline="0" dirty="0"/>
              <a:t>criteria </a:t>
            </a:r>
            <a:r>
              <a:rPr lang="nl-NL" baseline="0" dirty="0" err="1"/>
              <a:t>stood</a:t>
            </a:r>
            <a:r>
              <a:rPr lang="nl-NL" baseline="0" dirty="0"/>
              <a:t> </a:t>
            </a:r>
            <a:r>
              <a:rPr lang="nl-NL" baseline="0" dirty="0" err="1"/>
              <a:t>central</a:t>
            </a:r>
            <a:r>
              <a:rPr lang="nl-NL" baseline="0" dirty="0"/>
              <a:t> </a:t>
            </a:r>
            <a:r>
              <a:rPr lang="nl-NL" baseline="0" dirty="0" err="1"/>
              <a:t>during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whole</a:t>
            </a:r>
            <a:r>
              <a:rPr lang="nl-NL" baseline="0" dirty="0"/>
              <a:t> </a:t>
            </a:r>
            <a:r>
              <a:rPr lang="nl-NL" baseline="0" dirty="0" err="1"/>
              <a:t>designing</a:t>
            </a:r>
            <a:r>
              <a:rPr lang="nl-NL" baseline="0" dirty="0"/>
              <a:t> proces</a:t>
            </a:r>
            <a:r>
              <a:rPr lang="nl-NL" baseline="0" dirty="0" smtClean="0"/>
              <a:t>!! </a:t>
            </a:r>
            <a:r>
              <a:rPr lang="nl-NL" baseline="0" dirty="0" err="1" smtClean="0"/>
              <a:t>They</a:t>
            </a:r>
            <a:r>
              <a:rPr lang="nl-NL" dirty="0" smtClean="0"/>
              <a:t> </a:t>
            </a:r>
            <a:r>
              <a:rPr lang="nl-NL" dirty="0" err="1" smtClean="0"/>
              <a:t>were</a:t>
            </a:r>
            <a:r>
              <a:rPr lang="nl-NL" dirty="0" smtClean="0"/>
              <a:t> a </a:t>
            </a:r>
            <a:r>
              <a:rPr lang="nl-NL" dirty="0" err="1" smtClean="0"/>
              <a:t>clear</a:t>
            </a:r>
            <a:r>
              <a:rPr lang="nl-NL" dirty="0" smtClean="0"/>
              <a:t> set of </a:t>
            </a:r>
            <a:r>
              <a:rPr lang="nl-NL" dirty="0" err="1" smtClean="0"/>
              <a:t>reference</a:t>
            </a:r>
            <a:r>
              <a:rPr lang="nl-NL" dirty="0" smtClean="0"/>
              <a:t> points </a:t>
            </a:r>
            <a:r>
              <a:rPr lang="nl-NL" dirty="0" err="1" smtClean="0"/>
              <a:t>throughout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whole</a:t>
            </a:r>
            <a:r>
              <a:rPr lang="nl-NL" dirty="0" smtClean="0"/>
              <a:t> </a:t>
            </a:r>
            <a:r>
              <a:rPr lang="nl-NL" dirty="0" err="1" smtClean="0"/>
              <a:t>designing</a:t>
            </a:r>
            <a:r>
              <a:rPr lang="nl-NL" dirty="0" smtClean="0"/>
              <a:t> </a:t>
            </a:r>
            <a:r>
              <a:rPr lang="nl-NL" dirty="0" err="1" smtClean="0"/>
              <a:t>process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6F57F-9897-47A1-BB08-531245BDF26D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744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6F57F-9897-47A1-BB08-531245BDF26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6075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We </a:t>
            </a:r>
            <a:r>
              <a:rPr lang="nl-NL" dirty="0" err="1"/>
              <a:t>clustered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many</a:t>
            </a:r>
            <a:r>
              <a:rPr lang="nl-NL" baseline="0" dirty="0"/>
              <a:t> </a:t>
            </a:r>
            <a:r>
              <a:rPr lang="nl-NL" baseline="0" dirty="0" err="1" smtClean="0"/>
              <a:t>competencies</a:t>
            </a:r>
            <a:r>
              <a:rPr lang="nl-NL" baseline="0" dirty="0" smtClean="0"/>
              <a:t> </a:t>
            </a:r>
            <a:r>
              <a:rPr lang="nl-NL" baseline="0" dirty="0"/>
              <a:t>of </a:t>
            </a:r>
            <a:r>
              <a:rPr lang="nl-NL" baseline="0" dirty="0" err="1"/>
              <a:t>the</a:t>
            </a:r>
            <a:r>
              <a:rPr lang="nl-NL" baseline="0" dirty="0"/>
              <a:t> profile of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beginning</a:t>
            </a:r>
            <a:r>
              <a:rPr lang="nl-NL" baseline="0" dirty="0"/>
              <a:t> </a:t>
            </a:r>
            <a:r>
              <a:rPr lang="nl-NL" baseline="0" dirty="0" err="1"/>
              <a:t>judge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appeal </a:t>
            </a:r>
            <a:r>
              <a:rPr lang="nl-NL" baseline="0" dirty="0" err="1"/>
              <a:t>judge</a:t>
            </a:r>
            <a:r>
              <a:rPr lang="nl-NL" baseline="0" dirty="0"/>
              <a:t> in 5 </a:t>
            </a:r>
            <a:r>
              <a:rPr lang="nl-NL" baseline="0" dirty="0" err="1"/>
              <a:t>themes</a:t>
            </a:r>
            <a:r>
              <a:rPr lang="nl-NL" baseline="0" dirty="0"/>
              <a:t>.</a:t>
            </a:r>
          </a:p>
          <a:p>
            <a:endParaRPr lang="nl-NL" dirty="0"/>
          </a:p>
          <a:p>
            <a:r>
              <a:rPr lang="nl-NL" dirty="0"/>
              <a:t>The first </a:t>
            </a:r>
            <a:r>
              <a:rPr lang="nl-NL" dirty="0" err="1"/>
              <a:t>three</a:t>
            </a:r>
            <a:r>
              <a:rPr lang="nl-NL" dirty="0"/>
              <a:t> are </a:t>
            </a:r>
            <a:r>
              <a:rPr lang="nl-NL" dirty="0" err="1"/>
              <a:t>very</a:t>
            </a:r>
            <a:r>
              <a:rPr lang="nl-NL" dirty="0"/>
              <a:t> </a:t>
            </a:r>
            <a:r>
              <a:rPr lang="nl-NL" dirty="0" err="1"/>
              <a:t>recognizable</a:t>
            </a:r>
            <a:r>
              <a:rPr lang="nl-NL" dirty="0"/>
              <a:t>, I </a:t>
            </a:r>
            <a:r>
              <a:rPr lang="nl-NL" dirty="0" err="1"/>
              <a:t>suppose</a:t>
            </a:r>
            <a:endParaRPr lang="nl-NL" dirty="0"/>
          </a:p>
          <a:p>
            <a:endParaRPr lang="nl-NL" dirty="0" smtClean="0"/>
          </a:p>
          <a:p>
            <a:r>
              <a:rPr lang="nl-NL" dirty="0" err="1" smtClean="0"/>
              <a:t>Magistracy</a:t>
            </a:r>
            <a:r>
              <a:rPr lang="nl-NL" dirty="0" smtClean="0"/>
              <a:t>/ </a:t>
            </a:r>
            <a:r>
              <a:rPr lang="nl-NL" dirty="0" err="1" smtClean="0"/>
              <a:t>professionalisation</a:t>
            </a:r>
            <a:r>
              <a:rPr lang="nl-NL" dirty="0" smtClean="0"/>
              <a:t>: </a:t>
            </a:r>
          </a:p>
          <a:p>
            <a:r>
              <a:rPr lang="nl-NL" b="1" dirty="0" smtClean="0"/>
              <a:t>Old</a:t>
            </a:r>
            <a:r>
              <a:rPr lang="nl-NL" dirty="0" smtClean="0"/>
              <a:t>: </a:t>
            </a:r>
            <a:r>
              <a:rPr lang="nl-NL" dirty="0" err="1" smtClean="0"/>
              <a:t>integrity</a:t>
            </a:r>
            <a:r>
              <a:rPr lang="nl-NL" dirty="0" smtClean="0"/>
              <a:t>, independent, </a:t>
            </a:r>
            <a:r>
              <a:rPr lang="nl-NL" dirty="0" err="1" smtClean="0"/>
              <a:t>impartial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professionalism</a:t>
            </a:r>
            <a:r>
              <a:rPr lang="nl-NL" dirty="0" smtClean="0"/>
              <a:t>, .</a:t>
            </a:r>
          </a:p>
          <a:p>
            <a:endParaRPr lang="nl-NL" dirty="0" smtClean="0"/>
          </a:p>
          <a:p>
            <a:r>
              <a:rPr lang="nl-NL" b="1" dirty="0" smtClean="0"/>
              <a:t>New:</a:t>
            </a:r>
          </a:p>
          <a:p>
            <a:r>
              <a:rPr lang="nl-NL" dirty="0"/>
              <a:t>A</a:t>
            </a:r>
            <a:r>
              <a:rPr lang="nl-NL" dirty="0" smtClean="0"/>
              <a:t>wareness of </a:t>
            </a:r>
            <a:r>
              <a:rPr lang="nl-NL" dirty="0" err="1" smtClean="0"/>
              <a:t>social</a:t>
            </a:r>
            <a:r>
              <a:rPr lang="nl-NL" dirty="0" smtClean="0"/>
              <a:t> </a:t>
            </a:r>
            <a:r>
              <a:rPr lang="nl-NL" dirty="0" err="1" smtClean="0"/>
              <a:t>consequences</a:t>
            </a:r>
            <a:r>
              <a:rPr lang="nl-NL" dirty="0" smtClean="0"/>
              <a:t> of a case, </a:t>
            </a:r>
            <a:r>
              <a:rPr lang="nl-NL" dirty="0" err="1" smtClean="0"/>
              <a:t>what</a:t>
            </a:r>
            <a:r>
              <a:rPr lang="nl-NL" dirty="0" smtClean="0"/>
              <a:t> is at </a:t>
            </a:r>
            <a:r>
              <a:rPr lang="nl-NL" dirty="0" err="1" smtClean="0"/>
              <a:t>play</a:t>
            </a:r>
            <a:r>
              <a:rPr lang="nl-NL" dirty="0" smtClean="0"/>
              <a:t> in society</a:t>
            </a:r>
            <a:endParaRPr lang="nl-NL" dirty="0"/>
          </a:p>
          <a:p>
            <a:r>
              <a:rPr lang="nl-NL" dirty="0" smtClean="0"/>
              <a:t>More attention </a:t>
            </a:r>
            <a:r>
              <a:rPr lang="nl-NL" dirty="0" err="1" smtClean="0"/>
              <a:t>to</a:t>
            </a:r>
            <a:r>
              <a:rPr lang="nl-NL" dirty="0" smtClean="0"/>
              <a:t>: </a:t>
            </a:r>
            <a:r>
              <a:rPr lang="nl-NL" dirty="0" err="1" smtClean="0"/>
              <a:t>what</a:t>
            </a:r>
            <a:r>
              <a:rPr lang="nl-NL" dirty="0" smtClean="0"/>
              <a:t> </a:t>
            </a:r>
            <a:r>
              <a:rPr lang="nl-NL" dirty="0" err="1"/>
              <a:t>it</a:t>
            </a:r>
            <a:r>
              <a:rPr lang="nl-NL" dirty="0"/>
              <a:t> is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a </a:t>
            </a:r>
            <a:r>
              <a:rPr lang="nl-NL" dirty="0" err="1"/>
              <a:t>magistrate</a:t>
            </a:r>
            <a:r>
              <a:rPr lang="nl-NL" dirty="0"/>
              <a:t>, 24/7, </a:t>
            </a:r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smtClean="0"/>
              <a:t>is </a:t>
            </a:r>
            <a:r>
              <a:rPr lang="nl-NL" dirty="0" err="1" smtClean="0"/>
              <a:t>your</a:t>
            </a:r>
            <a:r>
              <a:rPr lang="nl-NL" dirty="0" smtClean="0"/>
              <a:t> </a:t>
            </a:r>
            <a:r>
              <a:rPr lang="nl-NL" dirty="0" err="1" smtClean="0"/>
              <a:t>position</a:t>
            </a:r>
            <a:r>
              <a:rPr lang="nl-NL" dirty="0" smtClean="0"/>
              <a:t> as a </a:t>
            </a:r>
            <a:r>
              <a:rPr lang="nl-NL" dirty="0" err="1" smtClean="0"/>
              <a:t>judge</a:t>
            </a:r>
            <a:r>
              <a:rPr lang="nl-NL" dirty="0" smtClean="0"/>
              <a:t>  </a:t>
            </a:r>
            <a:r>
              <a:rPr lang="nl-NL" dirty="0"/>
              <a:t>in </a:t>
            </a:r>
            <a:r>
              <a:rPr lang="nl-NL" dirty="0" err="1"/>
              <a:t>the</a:t>
            </a:r>
            <a:r>
              <a:rPr lang="nl-NL" dirty="0"/>
              <a:t> TRIAS</a:t>
            </a:r>
          </a:p>
          <a:p>
            <a:r>
              <a:rPr lang="nl-NL" dirty="0" err="1" smtClean="0"/>
              <a:t>Professionalisation</a:t>
            </a:r>
            <a:r>
              <a:rPr lang="nl-NL" dirty="0"/>
              <a:t>: </a:t>
            </a:r>
            <a:r>
              <a:rPr lang="nl-NL" dirty="0" err="1"/>
              <a:t>how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deal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ethical</a:t>
            </a:r>
            <a:r>
              <a:rPr lang="nl-NL" dirty="0"/>
              <a:t> dilemma’s, </a:t>
            </a:r>
            <a:endParaRPr lang="nl-NL" dirty="0" smtClean="0"/>
          </a:p>
          <a:p>
            <a:r>
              <a:rPr lang="nl-NL" dirty="0" smtClean="0"/>
              <a:t>Policy</a:t>
            </a:r>
            <a:r>
              <a:rPr lang="nl-NL" dirty="0"/>
              <a:t>: are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aware</a:t>
            </a:r>
            <a:r>
              <a:rPr lang="nl-NL" dirty="0"/>
              <a:t> of policy </a:t>
            </a:r>
            <a:r>
              <a:rPr lang="nl-NL" dirty="0" err="1"/>
              <a:t>agreements</a:t>
            </a:r>
            <a:r>
              <a:rPr lang="nl-NL" dirty="0"/>
              <a:t>,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are part of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organisation</a:t>
            </a:r>
            <a:r>
              <a:rPr lang="nl-NL" dirty="0" smtClean="0"/>
              <a:t>, </a:t>
            </a:r>
            <a:r>
              <a:rPr lang="nl-NL" dirty="0" err="1" smtClean="0"/>
              <a:t>although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decide</a:t>
            </a:r>
            <a:r>
              <a:rPr lang="nl-NL" dirty="0" smtClean="0"/>
              <a:t> independent? </a:t>
            </a:r>
          </a:p>
          <a:p>
            <a:endParaRPr lang="nl-NL" dirty="0"/>
          </a:p>
          <a:p>
            <a:r>
              <a:rPr lang="nl-NL" b="1" dirty="0" smtClean="0"/>
              <a:t>New:</a:t>
            </a:r>
            <a:r>
              <a:rPr lang="nl-NL" dirty="0" smtClean="0"/>
              <a:t> </a:t>
            </a:r>
          </a:p>
          <a:p>
            <a:r>
              <a:rPr lang="nl-NL" dirty="0" smtClean="0"/>
              <a:t>More </a:t>
            </a:r>
            <a:r>
              <a:rPr lang="nl-NL" dirty="0" err="1" smtClean="0"/>
              <a:t>rapid</a:t>
            </a:r>
            <a:r>
              <a:rPr lang="nl-NL" dirty="0" smtClean="0"/>
              <a:t> </a:t>
            </a:r>
            <a:r>
              <a:rPr lang="nl-NL" dirty="0" err="1" smtClean="0"/>
              <a:t>judgment</a:t>
            </a:r>
            <a:r>
              <a:rPr lang="nl-NL" dirty="0" smtClean="0"/>
              <a:t> </a:t>
            </a:r>
            <a:r>
              <a:rPr lang="nl-NL" dirty="0" err="1" smtClean="0"/>
              <a:t>adressing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real </a:t>
            </a:r>
            <a:r>
              <a:rPr lang="nl-NL" dirty="0" err="1" smtClean="0"/>
              <a:t>problem</a:t>
            </a:r>
            <a:r>
              <a:rPr lang="nl-NL" dirty="0" smtClean="0"/>
              <a:t> </a:t>
            </a:r>
            <a:r>
              <a:rPr lang="nl-NL" dirty="0" err="1" smtClean="0"/>
              <a:t>that’s</a:t>
            </a:r>
            <a:r>
              <a:rPr lang="nl-NL" dirty="0" smtClean="0"/>
              <a:t> </a:t>
            </a:r>
            <a:r>
              <a:rPr lang="nl-NL" dirty="0" err="1" smtClean="0"/>
              <a:t>why</a:t>
            </a:r>
            <a:r>
              <a:rPr lang="nl-NL" dirty="0" smtClean="0"/>
              <a:t> </a:t>
            </a:r>
            <a:r>
              <a:rPr lang="nl-NL" dirty="0" err="1" smtClean="0"/>
              <a:t>there</a:t>
            </a:r>
            <a:r>
              <a:rPr lang="nl-NL" dirty="0" smtClean="0"/>
              <a:t> is more focus on cooperation</a:t>
            </a:r>
            <a:r>
              <a:rPr lang="nl-NL" dirty="0"/>
              <a:t>: more</a:t>
            </a:r>
            <a:r>
              <a:rPr lang="nl-NL" baseline="0" dirty="0"/>
              <a:t> </a:t>
            </a:r>
            <a:r>
              <a:rPr lang="nl-NL" baseline="0" dirty="0" err="1"/>
              <a:t>need</a:t>
            </a:r>
            <a:r>
              <a:rPr lang="nl-NL" baseline="0" dirty="0"/>
              <a:t> </a:t>
            </a:r>
            <a:r>
              <a:rPr lang="nl-NL" baseline="0" dirty="0" err="1"/>
              <a:t>to</a:t>
            </a:r>
            <a:r>
              <a:rPr lang="nl-NL" baseline="0" dirty="0"/>
              <a:t> </a:t>
            </a:r>
            <a:r>
              <a:rPr lang="nl-NL" baseline="0" dirty="0" err="1"/>
              <a:t>cooperate</a:t>
            </a:r>
            <a:r>
              <a:rPr lang="nl-NL" baseline="0" dirty="0"/>
              <a:t> </a:t>
            </a:r>
            <a:r>
              <a:rPr lang="nl-NL" baseline="0" dirty="0" err="1"/>
              <a:t>internal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external</a:t>
            </a:r>
            <a:endParaRPr lang="nl-NL" dirty="0"/>
          </a:p>
          <a:p>
            <a:r>
              <a:rPr lang="nl-NL" dirty="0"/>
              <a:t>Communication: </a:t>
            </a:r>
            <a:r>
              <a:rPr lang="nl-NL" dirty="0" smtClean="0"/>
              <a:t>more focus on different </a:t>
            </a:r>
            <a:r>
              <a:rPr lang="nl-NL" dirty="0" err="1"/>
              <a:t>styles</a:t>
            </a:r>
            <a:r>
              <a:rPr lang="nl-NL" dirty="0"/>
              <a:t>, </a:t>
            </a:r>
            <a:r>
              <a:rPr lang="nl-NL" dirty="0" err="1"/>
              <a:t>transparency</a:t>
            </a:r>
            <a:endParaRPr lang="nl-NL" dirty="0"/>
          </a:p>
          <a:p>
            <a:r>
              <a:rPr lang="nl-NL" dirty="0" err="1"/>
              <a:t>Intervision</a:t>
            </a:r>
            <a:r>
              <a:rPr lang="nl-NL" dirty="0"/>
              <a:t>: </a:t>
            </a:r>
            <a:r>
              <a:rPr lang="nl-NL" dirty="0" err="1"/>
              <a:t>learning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eachother</a:t>
            </a:r>
            <a:r>
              <a:rPr lang="nl-NL" dirty="0"/>
              <a:t>, feedback</a:t>
            </a:r>
            <a:r>
              <a:rPr lang="nl-NL" baseline="0" dirty="0"/>
              <a:t> etc.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6F57F-9897-47A1-BB08-531245BDF26D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40058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Ad 1: </a:t>
            </a:r>
            <a:r>
              <a:rPr lang="nl-NL" dirty="0" err="1"/>
              <a:t>ensure</a:t>
            </a:r>
            <a:r>
              <a:rPr lang="nl-NL" dirty="0"/>
              <a:t> a </a:t>
            </a:r>
            <a:r>
              <a:rPr lang="nl-NL" dirty="0" err="1"/>
              <a:t>stimulating</a:t>
            </a:r>
            <a:r>
              <a:rPr lang="nl-NL" dirty="0"/>
              <a:t> </a:t>
            </a:r>
            <a:r>
              <a:rPr lang="nl-NL" dirty="0" err="1"/>
              <a:t>learning</a:t>
            </a:r>
            <a:r>
              <a:rPr lang="nl-NL" baseline="0" dirty="0"/>
              <a:t> environment </a:t>
            </a:r>
            <a:r>
              <a:rPr lang="nl-NL" baseline="0" dirty="0" err="1"/>
              <a:t>by</a:t>
            </a:r>
            <a:r>
              <a:rPr lang="nl-NL" baseline="0" dirty="0"/>
              <a:t> </a:t>
            </a:r>
            <a:r>
              <a:rPr lang="nl-NL" baseline="0" dirty="0" err="1"/>
              <a:t>using</a:t>
            </a:r>
            <a:r>
              <a:rPr lang="nl-NL" baseline="0" dirty="0"/>
              <a:t> </a:t>
            </a:r>
            <a:r>
              <a:rPr lang="nl-NL" baseline="0" dirty="0" err="1"/>
              <a:t>existing</a:t>
            </a:r>
            <a:r>
              <a:rPr lang="nl-NL" baseline="0" dirty="0"/>
              <a:t> </a:t>
            </a:r>
            <a:r>
              <a:rPr lang="nl-NL" baseline="0" dirty="0" err="1"/>
              <a:t>knowledge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talent as </a:t>
            </a:r>
            <a:r>
              <a:rPr lang="nl-NL" baseline="0" dirty="0" err="1"/>
              <a:t>the</a:t>
            </a:r>
            <a:r>
              <a:rPr lang="nl-NL" baseline="0" dirty="0"/>
              <a:t> basis. </a:t>
            </a:r>
            <a:r>
              <a:rPr lang="nl-NL" baseline="0" dirty="0" err="1"/>
              <a:t>Relationship</a:t>
            </a:r>
            <a:r>
              <a:rPr lang="nl-NL" baseline="0" dirty="0"/>
              <a:t> </a:t>
            </a:r>
            <a:r>
              <a:rPr lang="nl-NL" baseline="0" dirty="0" err="1"/>
              <a:t>between</a:t>
            </a:r>
            <a:r>
              <a:rPr lang="nl-NL" baseline="0" dirty="0"/>
              <a:t> trainer </a:t>
            </a:r>
            <a:r>
              <a:rPr lang="nl-NL" baseline="0" dirty="0" err="1"/>
              <a:t>and</a:t>
            </a:r>
            <a:r>
              <a:rPr lang="nl-NL" baseline="0" dirty="0"/>
              <a:t> trainee </a:t>
            </a:r>
            <a:r>
              <a:rPr lang="nl-NL" baseline="0" dirty="0" err="1"/>
              <a:t>will</a:t>
            </a:r>
            <a:r>
              <a:rPr lang="nl-NL" baseline="0" dirty="0"/>
              <a:t> </a:t>
            </a:r>
            <a:r>
              <a:rPr lang="nl-NL" baseline="0" dirty="0" err="1"/>
              <a:t>be</a:t>
            </a:r>
            <a:r>
              <a:rPr lang="nl-NL" baseline="0" dirty="0"/>
              <a:t> </a:t>
            </a:r>
            <a:r>
              <a:rPr lang="nl-NL" baseline="0" dirty="0" err="1"/>
              <a:t>freed</a:t>
            </a:r>
            <a:r>
              <a:rPr lang="nl-NL" baseline="0" dirty="0"/>
              <a:t> </a:t>
            </a:r>
            <a:r>
              <a:rPr lang="nl-NL" baseline="0" dirty="0" err="1"/>
              <a:t>from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pressure</a:t>
            </a:r>
            <a:r>
              <a:rPr lang="nl-NL" baseline="0" dirty="0"/>
              <a:t> of assessments</a:t>
            </a:r>
          </a:p>
          <a:p>
            <a:endParaRPr lang="nl-NL" baseline="0" dirty="0"/>
          </a:p>
          <a:p>
            <a:r>
              <a:rPr lang="nl-NL" baseline="0" dirty="0"/>
              <a:t>Ad 2 Make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programme</a:t>
            </a:r>
            <a:r>
              <a:rPr lang="nl-NL" baseline="0" dirty="0"/>
              <a:t> </a:t>
            </a:r>
            <a:r>
              <a:rPr lang="nl-NL" baseline="0" dirty="0" err="1"/>
              <a:t>reflect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profession</a:t>
            </a:r>
            <a:r>
              <a:rPr lang="nl-NL" baseline="0" dirty="0"/>
              <a:t>. </a:t>
            </a:r>
            <a:r>
              <a:rPr lang="nl-NL" baseline="0" dirty="0" err="1"/>
              <a:t>That</a:t>
            </a:r>
            <a:r>
              <a:rPr lang="nl-NL" baseline="0" dirty="0"/>
              <a:t> means trainees </a:t>
            </a:r>
            <a:r>
              <a:rPr lang="nl-NL" baseline="0" dirty="0" err="1"/>
              <a:t>will</a:t>
            </a:r>
            <a:r>
              <a:rPr lang="nl-NL" baseline="0" dirty="0"/>
              <a:t> </a:t>
            </a:r>
            <a:r>
              <a:rPr lang="nl-NL" baseline="0" dirty="0" err="1"/>
              <a:t>be</a:t>
            </a:r>
            <a:r>
              <a:rPr lang="nl-NL" baseline="0" dirty="0"/>
              <a:t> </a:t>
            </a:r>
            <a:r>
              <a:rPr lang="nl-NL" baseline="0" dirty="0" err="1"/>
              <a:t>given</a:t>
            </a:r>
            <a:r>
              <a:rPr lang="nl-NL" baseline="0" dirty="0"/>
              <a:t> more </a:t>
            </a:r>
            <a:r>
              <a:rPr lang="nl-NL" baseline="0" dirty="0" err="1"/>
              <a:t>responsibilty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control over </a:t>
            </a:r>
            <a:r>
              <a:rPr lang="nl-NL" baseline="0" dirty="0" err="1"/>
              <a:t>what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how</a:t>
            </a:r>
            <a:r>
              <a:rPr lang="nl-NL" baseline="0" dirty="0"/>
              <a:t> </a:t>
            </a:r>
            <a:r>
              <a:rPr lang="nl-NL" baseline="0" dirty="0" err="1"/>
              <a:t>they</a:t>
            </a:r>
            <a:r>
              <a:rPr lang="nl-NL" baseline="0" dirty="0"/>
              <a:t> </a:t>
            </a:r>
            <a:r>
              <a:rPr lang="nl-NL" baseline="0" dirty="0" err="1"/>
              <a:t>learn</a:t>
            </a:r>
            <a:endParaRPr lang="nl-NL" baseline="0" dirty="0"/>
          </a:p>
          <a:p>
            <a:endParaRPr lang="nl-NL" baseline="0" dirty="0"/>
          </a:p>
          <a:p>
            <a:r>
              <a:rPr lang="nl-NL" baseline="0" dirty="0"/>
              <a:t>Ad 3 </a:t>
            </a:r>
            <a:r>
              <a:rPr lang="nl-NL" baseline="0" dirty="0" err="1"/>
              <a:t>Allow</a:t>
            </a:r>
            <a:r>
              <a:rPr lang="nl-NL" baseline="0" dirty="0"/>
              <a:t> trainees </a:t>
            </a:r>
            <a:r>
              <a:rPr lang="nl-NL" baseline="0" dirty="0" err="1"/>
              <a:t>to</a:t>
            </a:r>
            <a:r>
              <a:rPr lang="nl-NL" baseline="0" dirty="0"/>
              <a:t> </a:t>
            </a:r>
            <a:r>
              <a:rPr lang="nl-NL" baseline="0" dirty="0" err="1"/>
              <a:t>work</a:t>
            </a:r>
            <a:r>
              <a:rPr lang="nl-NL" baseline="0" dirty="0"/>
              <a:t> </a:t>
            </a:r>
            <a:r>
              <a:rPr lang="nl-NL" baseline="0" dirty="0" err="1"/>
              <a:t>together</a:t>
            </a:r>
            <a:r>
              <a:rPr lang="nl-NL" baseline="0" dirty="0"/>
              <a:t> in teams </a:t>
            </a:r>
            <a:r>
              <a:rPr lang="nl-NL" baseline="0" dirty="0" err="1"/>
              <a:t>to</a:t>
            </a:r>
            <a:r>
              <a:rPr lang="nl-NL" baseline="0" dirty="0"/>
              <a:t> </a:t>
            </a:r>
            <a:r>
              <a:rPr lang="nl-NL" baseline="0" dirty="0" err="1"/>
              <a:t>acquire</a:t>
            </a:r>
            <a:r>
              <a:rPr lang="nl-NL" baseline="0" dirty="0"/>
              <a:t> </a:t>
            </a:r>
            <a:r>
              <a:rPr lang="nl-NL" baseline="0" dirty="0" err="1"/>
              <a:t>knowledge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share </a:t>
            </a:r>
            <a:r>
              <a:rPr lang="nl-NL" baseline="0" dirty="0" err="1"/>
              <a:t>experiences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even as a team </a:t>
            </a:r>
            <a:r>
              <a:rPr lang="nl-NL" baseline="0" dirty="0" err="1"/>
              <a:t>can</a:t>
            </a:r>
            <a:r>
              <a:rPr lang="nl-NL" baseline="0" dirty="0"/>
              <a:t> present </a:t>
            </a:r>
            <a:r>
              <a:rPr lang="nl-NL" baseline="0" dirty="0" err="1"/>
              <a:t>proposals</a:t>
            </a:r>
            <a:r>
              <a:rPr lang="nl-NL" baseline="0" dirty="0"/>
              <a:t> </a:t>
            </a:r>
            <a:r>
              <a:rPr lang="nl-NL" baseline="0" dirty="0" err="1"/>
              <a:t>to</a:t>
            </a:r>
            <a:r>
              <a:rPr lang="nl-NL" baseline="0" dirty="0"/>
              <a:t> </a:t>
            </a:r>
            <a:r>
              <a:rPr lang="nl-NL" baseline="0" dirty="0" err="1"/>
              <a:t>improve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organisation</a:t>
            </a:r>
            <a:endParaRPr lang="nl-NL" baseline="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6F57F-9897-47A1-BB08-531245BDF26D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71933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Ad flexibility: more modules </a:t>
            </a:r>
            <a:r>
              <a:rPr lang="nl-NL" dirty="0" err="1"/>
              <a:t>makes</a:t>
            </a:r>
            <a:r>
              <a:rPr lang="nl-NL" dirty="0"/>
              <a:t>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possible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baseline="0" dirty="0"/>
              <a:t>train in different levels</a:t>
            </a:r>
          </a:p>
          <a:p>
            <a:endParaRPr lang="nl-NL" baseline="0" dirty="0"/>
          </a:p>
          <a:p>
            <a:r>
              <a:rPr lang="nl-NL" baseline="0" dirty="0"/>
              <a:t>An important </a:t>
            </a:r>
            <a:r>
              <a:rPr lang="nl-NL" baseline="0" dirty="0" err="1"/>
              <a:t>condition</a:t>
            </a:r>
            <a:r>
              <a:rPr lang="nl-NL" baseline="0" dirty="0"/>
              <a:t> in </a:t>
            </a:r>
            <a:r>
              <a:rPr lang="nl-NL" baseline="0" dirty="0" err="1"/>
              <a:t>this</a:t>
            </a:r>
            <a:r>
              <a:rPr lang="nl-NL" baseline="0" dirty="0"/>
              <a:t> respect is, </a:t>
            </a:r>
            <a:r>
              <a:rPr lang="nl-NL" baseline="0" dirty="0" err="1"/>
              <a:t>to</a:t>
            </a:r>
            <a:r>
              <a:rPr lang="nl-NL" baseline="0" dirty="0"/>
              <a:t> have a </a:t>
            </a:r>
            <a:r>
              <a:rPr lang="nl-NL" baseline="0" dirty="0" err="1"/>
              <a:t>clear</a:t>
            </a:r>
            <a:r>
              <a:rPr lang="nl-NL" baseline="0" dirty="0"/>
              <a:t> </a:t>
            </a:r>
            <a:r>
              <a:rPr lang="nl-NL" baseline="0" dirty="0" err="1"/>
              <a:t>continuous</a:t>
            </a:r>
            <a:r>
              <a:rPr lang="nl-NL" baseline="0" dirty="0"/>
              <a:t> curriculum</a:t>
            </a:r>
          </a:p>
          <a:p>
            <a:endParaRPr lang="nl-NL" baseline="0" dirty="0"/>
          </a:p>
          <a:p>
            <a:r>
              <a:rPr lang="nl-NL" baseline="0" dirty="0"/>
              <a:t>A </a:t>
            </a:r>
            <a:r>
              <a:rPr lang="nl-NL" baseline="0" dirty="0" err="1"/>
              <a:t>general</a:t>
            </a:r>
            <a:r>
              <a:rPr lang="nl-NL" baseline="0" dirty="0"/>
              <a:t> module </a:t>
            </a:r>
            <a:r>
              <a:rPr lang="nl-NL" baseline="0" dirty="0" err="1"/>
              <a:t>during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whole</a:t>
            </a:r>
            <a:r>
              <a:rPr lang="nl-NL" baseline="0" dirty="0"/>
              <a:t> training </a:t>
            </a:r>
            <a:r>
              <a:rPr lang="nl-NL" baseline="0" dirty="0" err="1"/>
              <a:t>period</a:t>
            </a:r>
            <a:r>
              <a:rPr lang="nl-NL" baseline="0" dirty="0"/>
              <a:t> </a:t>
            </a:r>
            <a:r>
              <a:rPr lang="nl-NL" baseline="0" dirty="0" err="1"/>
              <a:t>makes</a:t>
            </a:r>
            <a:r>
              <a:rPr lang="nl-NL" baseline="0" dirty="0"/>
              <a:t> </a:t>
            </a:r>
            <a:r>
              <a:rPr lang="nl-NL" baseline="0" dirty="0" err="1"/>
              <a:t>it</a:t>
            </a:r>
            <a:r>
              <a:rPr lang="nl-NL" baseline="0" dirty="0"/>
              <a:t> </a:t>
            </a:r>
            <a:r>
              <a:rPr lang="nl-NL" baseline="0" dirty="0" err="1"/>
              <a:t>possible</a:t>
            </a:r>
            <a:r>
              <a:rPr lang="nl-NL" baseline="0" dirty="0"/>
              <a:t> </a:t>
            </a:r>
            <a:r>
              <a:rPr lang="nl-NL" baseline="0" dirty="0" err="1"/>
              <a:t>for</a:t>
            </a:r>
            <a:r>
              <a:rPr lang="nl-NL" baseline="0" dirty="0"/>
              <a:t> trainees </a:t>
            </a:r>
            <a:r>
              <a:rPr lang="nl-NL" baseline="0" dirty="0" err="1"/>
              <a:t>to</a:t>
            </a:r>
            <a:r>
              <a:rPr lang="nl-NL" baseline="0" dirty="0"/>
              <a:t> </a:t>
            </a:r>
            <a:r>
              <a:rPr lang="nl-NL" baseline="0" dirty="0" err="1"/>
              <a:t>work</a:t>
            </a:r>
            <a:r>
              <a:rPr lang="nl-NL" baseline="0" dirty="0"/>
              <a:t> </a:t>
            </a:r>
            <a:r>
              <a:rPr lang="nl-NL" baseline="0" dirty="0" err="1"/>
              <a:t>toegether</a:t>
            </a:r>
            <a:r>
              <a:rPr lang="nl-NL" baseline="0" dirty="0"/>
              <a:t> as a </a:t>
            </a:r>
            <a:r>
              <a:rPr lang="nl-NL" baseline="0" dirty="0" err="1"/>
              <a:t>group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6F57F-9897-47A1-BB08-531245BDF26D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41042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6F57F-9897-47A1-BB08-531245BDF26D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1853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As</a:t>
            </a:r>
            <a:r>
              <a:rPr lang="nl-NL" baseline="0" dirty="0"/>
              <a:t> </a:t>
            </a:r>
            <a:r>
              <a:rPr lang="nl-NL" baseline="0" dirty="0" err="1"/>
              <a:t>many</a:t>
            </a:r>
            <a:r>
              <a:rPr lang="nl-NL" baseline="0" dirty="0"/>
              <a:t> of </a:t>
            </a:r>
            <a:r>
              <a:rPr lang="nl-NL" baseline="0" dirty="0" err="1"/>
              <a:t>you</a:t>
            </a:r>
            <a:r>
              <a:rPr lang="nl-NL" baseline="0" dirty="0"/>
              <a:t> I </a:t>
            </a:r>
            <a:r>
              <a:rPr lang="nl-NL" baseline="0" dirty="0" err="1"/>
              <a:t>am</a:t>
            </a:r>
            <a:r>
              <a:rPr lang="nl-NL" baseline="0" dirty="0"/>
              <a:t> a </a:t>
            </a:r>
            <a:r>
              <a:rPr lang="nl-NL" baseline="0" dirty="0" err="1"/>
              <a:t>judge</a:t>
            </a:r>
            <a:r>
              <a:rPr lang="nl-NL" baseline="0" dirty="0"/>
              <a:t>, but </a:t>
            </a:r>
            <a:r>
              <a:rPr lang="nl-NL" baseline="0" dirty="0" err="1"/>
              <a:t>good</a:t>
            </a:r>
            <a:r>
              <a:rPr lang="nl-NL" baseline="0" dirty="0"/>
              <a:t> </a:t>
            </a:r>
            <a:r>
              <a:rPr lang="nl-NL" baseline="0" dirty="0" err="1"/>
              <a:t>to</a:t>
            </a:r>
            <a:r>
              <a:rPr lang="nl-NL" baseline="0" dirty="0"/>
              <a:t> </a:t>
            </a:r>
            <a:r>
              <a:rPr lang="nl-NL" baseline="0" dirty="0" err="1"/>
              <a:t>know</a:t>
            </a:r>
            <a:r>
              <a:rPr lang="nl-NL" baseline="0" dirty="0"/>
              <a:t>: </a:t>
            </a:r>
            <a:r>
              <a:rPr lang="nl-NL" baseline="0" dirty="0" err="1"/>
              <a:t>not</a:t>
            </a:r>
            <a:r>
              <a:rPr lang="nl-NL" baseline="0" dirty="0"/>
              <a:t> </a:t>
            </a:r>
            <a:r>
              <a:rPr lang="nl-NL" baseline="0" dirty="0" err="1"/>
              <a:t>an</a:t>
            </a:r>
            <a:r>
              <a:rPr lang="nl-NL" baseline="0" dirty="0"/>
              <a:t> administratieve </a:t>
            </a:r>
            <a:r>
              <a:rPr lang="nl-NL" baseline="0" dirty="0" err="1"/>
              <a:t>judge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never was.</a:t>
            </a:r>
          </a:p>
          <a:p>
            <a:r>
              <a:rPr lang="nl-NL" baseline="0" dirty="0"/>
              <a:t>I </a:t>
            </a:r>
            <a:r>
              <a:rPr lang="nl-NL" baseline="0" dirty="0" err="1"/>
              <a:t>started</a:t>
            </a:r>
            <a:r>
              <a:rPr lang="nl-NL" baseline="0" dirty="0"/>
              <a:t> </a:t>
            </a:r>
            <a:r>
              <a:rPr lang="nl-NL" baseline="0" dirty="0" err="1"/>
              <a:t>my</a:t>
            </a:r>
            <a:r>
              <a:rPr lang="nl-NL" baseline="0" dirty="0"/>
              <a:t> </a:t>
            </a:r>
            <a:r>
              <a:rPr lang="nl-NL" baseline="0" dirty="0" err="1"/>
              <a:t>carreer</a:t>
            </a:r>
            <a:r>
              <a:rPr lang="nl-NL" baseline="0" dirty="0"/>
              <a:t> as a </a:t>
            </a:r>
            <a:r>
              <a:rPr lang="nl-NL" baseline="0" dirty="0" err="1"/>
              <a:t>prosecutor</a:t>
            </a:r>
            <a:r>
              <a:rPr lang="nl-NL" baseline="0" dirty="0"/>
              <a:t> in Amsterdam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since</a:t>
            </a:r>
            <a:r>
              <a:rPr lang="nl-NL" baseline="0" dirty="0"/>
              <a:t> 2001 I have been a </a:t>
            </a:r>
            <a:r>
              <a:rPr lang="nl-NL" baseline="0" dirty="0" err="1"/>
              <a:t>judge</a:t>
            </a:r>
            <a:r>
              <a:rPr lang="nl-NL" baseline="0" dirty="0"/>
              <a:t>. I </a:t>
            </a:r>
            <a:r>
              <a:rPr lang="nl-NL" baseline="0" dirty="0" err="1"/>
              <a:t>worked</a:t>
            </a:r>
            <a:r>
              <a:rPr lang="nl-NL" baseline="0" dirty="0"/>
              <a:t> as a </a:t>
            </a:r>
            <a:r>
              <a:rPr lang="nl-NL" baseline="0" dirty="0" err="1"/>
              <a:t>criminal</a:t>
            </a:r>
            <a:r>
              <a:rPr lang="nl-NL" baseline="0" dirty="0"/>
              <a:t>, a </a:t>
            </a:r>
            <a:r>
              <a:rPr lang="nl-NL" baseline="0" dirty="0" err="1"/>
              <a:t>juvenale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a family </a:t>
            </a:r>
            <a:r>
              <a:rPr lang="nl-NL" baseline="0" dirty="0" err="1"/>
              <a:t>judge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was </a:t>
            </a:r>
            <a:r>
              <a:rPr lang="nl-NL" baseline="0" dirty="0" err="1"/>
              <a:t>also</a:t>
            </a:r>
            <a:r>
              <a:rPr lang="nl-NL" baseline="0" dirty="0"/>
              <a:t> </a:t>
            </a:r>
            <a:r>
              <a:rPr lang="nl-NL" baseline="0" dirty="0" err="1"/>
              <a:t>educated</a:t>
            </a:r>
            <a:r>
              <a:rPr lang="nl-NL" baseline="0" dirty="0"/>
              <a:t> in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civil</a:t>
            </a:r>
            <a:r>
              <a:rPr lang="nl-NL" baseline="0" dirty="0"/>
              <a:t> field of </a:t>
            </a:r>
            <a:r>
              <a:rPr lang="nl-NL" baseline="0" dirty="0" err="1"/>
              <a:t>law</a:t>
            </a:r>
            <a:r>
              <a:rPr lang="nl-NL" baseline="0" dirty="0"/>
              <a:t>. But no </a:t>
            </a:r>
            <a:r>
              <a:rPr lang="nl-NL" baseline="0" dirty="0" err="1"/>
              <a:t>administrative</a:t>
            </a:r>
            <a:r>
              <a:rPr lang="nl-NL" baseline="0" dirty="0"/>
              <a:t>!</a:t>
            </a:r>
          </a:p>
          <a:p>
            <a:endParaRPr lang="nl-NL" baseline="0" dirty="0"/>
          </a:p>
          <a:p>
            <a:r>
              <a:rPr lang="nl-NL" baseline="0" dirty="0"/>
              <a:t>Apart </a:t>
            </a:r>
            <a:r>
              <a:rPr lang="nl-NL" baseline="0" dirty="0" err="1"/>
              <a:t>from</a:t>
            </a:r>
            <a:r>
              <a:rPr lang="nl-NL" baseline="0" dirty="0"/>
              <a:t> </a:t>
            </a:r>
            <a:r>
              <a:rPr lang="nl-NL" baseline="0" dirty="0" err="1"/>
              <a:t>that</a:t>
            </a:r>
            <a:r>
              <a:rPr lang="nl-NL" baseline="0" dirty="0"/>
              <a:t> I have </a:t>
            </a:r>
            <a:r>
              <a:rPr lang="nl-NL" baseline="0" dirty="0" err="1"/>
              <a:t>my</a:t>
            </a:r>
            <a:r>
              <a:rPr lang="nl-NL" baseline="0" dirty="0"/>
              <a:t> job as a </a:t>
            </a:r>
            <a:r>
              <a:rPr lang="nl-NL" baseline="0" dirty="0" err="1"/>
              <a:t>prosecutor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smtClean="0"/>
              <a:t>later as </a:t>
            </a:r>
            <a:r>
              <a:rPr lang="nl-NL" baseline="0" dirty="0"/>
              <a:t>a </a:t>
            </a:r>
            <a:r>
              <a:rPr lang="nl-NL" baseline="0" dirty="0" err="1"/>
              <a:t>judge</a:t>
            </a:r>
            <a:r>
              <a:rPr lang="nl-NL" baseline="0" dirty="0"/>
              <a:t> </a:t>
            </a:r>
            <a:r>
              <a:rPr lang="nl-NL" baseline="0" dirty="0" err="1" smtClean="0"/>
              <a:t>often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combined</a:t>
            </a:r>
            <a:r>
              <a:rPr lang="nl-NL" baseline="0" dirty="0" smtClean="0"/>
              <a:t> </a:t>
            </a:r>
            <a:r>
              <a:rPr lang="nl-NL" baseline="0" dirty="0" err="1"/>
              <a:t>with</a:t>
            </a:r>
            <a:r>
              <a:rPr lang="nl-NL" baseline="0" dirty="0"/>
              <a:t> </a:t>
            </a:r>
            <a:r>
              <a:rPr lang="nl-NL" baseline="0" dirty="0" err="1" smtClean="0"/>
              <a:t>other</a:t>
            </a:r>
            <a:r>
              <a:rPr lang="nl-NL" baseline="0" dirty="0" smtClean="0"/>
              <a:t> </a:t>
            </a:r>
            <a:r>
              <a:rPr lang="nl-NL" baseline="0" dirty="0" err="1"/>
              <a:t>tasks</a:t>
            </a:r>
            <a:r>
              <a:rPr lang="nl-NL" baseline="0" dirty="0"/>
              <a:t>, </a:t>
            </a:r>
            <a:r>
              <a:rPr lang="nl-NL" baseline="0" dirty="0" err="1"/>
              <a:t>interesting</a:t>
            </a:r>
            <a:r>
              <a:rPr lang="nl-NL" baseline="0" dirty="0"/>
              <a:t> </a:t>
            </a:r>
            <a:r>
              <a:rPr lang="nl-NL" baseline="0" dirty="0" err="1"/>
              <a:t>to</a:t>
            </a:r>
            <a:r>
              <a:rPr lang="nl-NL" baseline="0" dirty="0"/>
              <a:t> </a:t>
            </a:r>
            <a:r>
              <a:rPr lang="nl-NL" baseline="0" dirty="0" err="1"/>
              <a:t>mention</a:t>
            </a:r>
            <a:r>
              <a:rPr lang="nl-NL" baseline="0" dirty="0"/>
              <a:t> </a:t>
            </a:r>
            <a:r>
              <a:rPr lang="nl-NL" baseline="0" dirty="0" err="1"/>
              <a:t>might</a:t>
            </a:r>
            <a:r>
              <a:rPr lang="nl-NL" baseline="0" dirty="0"/>
              <a:t> </a:t>
            </a:r>
            <a:r>
              <a:rPr lang="nl-NL" baseline="0" dirty="0" err="1"/>
              <a:t>be</a:t>
            </a:r>
            <a:r>
              <a:rPr lang="nl-NL" baseline="0" dirty="0"/>
              <a:t> </a:t>
            </a:r>
            <a:r>
              <a:rPr lang="nl-NL" baseline="0" dirty="0" err="1"/>
              <a:t>my</a:t>
            </a:r>
            <a:r>
              <a:rPr lang="nl-NL" baseline="0" dirty="0"/>
              <a:t> </a:t>
            </a:r>
            <a:r>
              <a:rPr lang="nl-NL" baseline="0" dirty="0" err="1"/>
              <a:t>experience</a:t>
            </a:r>
            <a:r>
              <a:rPr lang="nl-NL" baseline="0" dirty="0"/>
              <a:t> as a trainer, </a:t>
            </a:r>
            <a:r>
              <a:rPr lang="nl-NL" baseline="0" dirty="0" err="1"/>
              <a:t>responsible</a:t>
            </a:r>
            <a:r>
              <a:rPr lang="nl-NL" baseline="0" dirty="0"/>
              <a:t> </a:t>
            </a:r>
            <a:r>
              <a:rPr lang="nl-NL" baseline="0" dirty="0" err="1"/>
              <a:t>for</a:t>
            </a:r>
            <a:r>
              <a:rPr lang="nl-NL" baseline="0" dirty="0"/>
              <a:t> recruitment </a:t>
            </a:r>
            <a:r>
              <a:rPr lang="nl-NL" baseline="0" dirty="0" err="1"/>
              <a:t>and</a:t>
            </a:r>
            <a:r>
              <a:rPr lang="nl-NL" baseline="0" dirty="0"/>
              <a:t> training of </a:t>
            </a:r>
            <a:r>
              <a:rPr lang="nl-NL" baseline="0" dirty="0" err="1"/>
              <a:t>judges</a:t>
            </a:r>
            <a:r>
              <a:rPr lang="nl-NL" baseline="0" dirty="0"/>
              <a:t> in Amsterdam </a:t>
            </a:r>
            <a:r>
              <a:rPr lang="nl-NL" baseline="0" dirty="0" err="1"/>
              <a:t>and</a:t>
            </a:r>
            <a:r>
              <a:rPr lang="nl-NL" baseline="0" dirty="0"/>
              <a:t> in 2012 as a projectleader </a:t>
            </a:r>
            <a:r>
              <a:rPr lang="nl-NL" baseline="0" dirty="0" err="1"/>
              <a:t>for</a:t>
            </a:r>
            <a:r>
              <a:rPr lang="nl-NL" baseline="0" dirty="0"/>
              <a:t> a new </a:t>
            </a:r>
            <a:r>
              <a:rPr lang="nl-NL" baseline="0" dirty="0" err="1"/>
              <a:t>initial</a:t>
            </a:r>
            <a:r>
              <a:rPr lang="nl-NL" baseline="0" dirty="0"/>
              <a:t> </a:t>
            </a:r>
            <a:r>
              <a:rPr lang="nl-NL" baseline="0" dirty="0" err="1"/>
              <a:t>programme</a:t>
            </a:r>
            <a:r>
              <a:rPr lang="nl-NL" baseline="0" dirty="0"/>
              <a:t> </a:t>
            </a:r>
            <a:r>
              <a:rPr lang="nl-NL" baseline="0" dirty="0" err="1"/>
              <a:t>for</a:t>
            </a:r>
            <a:r>
              <a:rPr lang="nl-NL" baseline="0" dirty="0"/>
              <a:t> </a:t>
            </a:r>
            <a:r>
              <a:rPr lang="nl-NL" baseline="0" dirty="0" err="1"/>
              <a:t>judges</a:t>
            </a:r>
            <a:r>
              <a:rPr lang="nl-NL" baseline="0" dirty="0"/>
              <a:t>. </a:t>
            </a:r>
            <a:r>
              <a:rPr lang="nl-NL" baseline="0" dirty="0" err="1"/>
              <a:t>After</a:t>
            </a:r>
            <a:r>
              <a:rPr lang="nl-NL" baseline="0" dirty="0"/>
              <a:t> </a:t>
            </a:r>
            <a:r>
              <a:rPr lang="nl-NL" baseline="0" dirty="0" err="1"/>
              <a:t>that</a:t>
            </a:r>
            <a:r>
              <a:rPr lang="nl-NL" baseline="0" dirty="0"/>
              <a:t> I was </a:t>
            </a:r>
            <a:r>
              <a:rPr lang="nl-NL" baseline="0" dirty="0" err="1"/>
              <a:t>detached</a:t>
            </a:r>
            <a:r>
              <a:rPr lang="nl-NL" baseline="0" dirty="0"/>
              <a:t> at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ministry</a:t>
            </a:r>
            <a:r>
              <a:rPr lang="nl-NL" baseline="0" dirty="0"/>
              <a:t> of </a:t>
            </a:r>
            <a:r>
              <a:rPr lang="nl-NL" baseline="0" dirty="0" err="1"/>
              <a:t>justice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worked</a:t>
            </a:r>
            <a:r>
              <a:rPr lang="nl-NL" baseline="0" dirty="0"/>
              <a:t> 3 </a:t>
            </a:r>
            <a:r>
              <a:rPr lang="nl-NL" baseline="0" dirty="0" err="1"/>
              <a:t>years</a:t>
            </a:r>
            <a:r>
              <a:rPr lang="nl-NL" baseline="0" dirty="0"/>
              <a:t> full time as a programmanager </a:t>
            </a:r>
            <a:r>
              <a:rPr lang="nl-NL" baseline="0" dirty="0" err="1"/>
              <a:t>for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digitalisation</a:t>
            </a:r>
            <a:r>
              <a:rPr lang="nl-NL" baseline="0" dirty="0"/>
              <a:t> of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criminal</a:t>
            </a:r>
            <a:r>
              <a:rPr lang="nl-NL" baseline="0" dirty="0"/>
              <a:t> proces (</a:t>
            </a:r>
            <a:r>
              <a:rPr lang="nl-NL" baseline="0" dirty="0" err="1"/>
              <a:t>police</a:t>
            </a:r>
            <a:r>
              <a:rPr lang="nl-NL" baseline="0" dirty="0"/>
              <a:t>, </a:t>
            </a:r>
            <a:r>
              <a:rPr lang="nl-NL" baseline="0" dirty="0" err="1"/>
              <a:t>prosecution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judiciary</a:t>
            </a:r>
            <a:r>
              <a:rPr lang="nl-NL" baseline="0" dirty="0"/>
              <a:t>)</a:t>
            </a:r>
          </a:p>
          <a:p>
            <a:endParaRPr lang="nl-NL" baseline="0" dirty="0"/>
          </a:p>
          <a:p>
            <a:r>
              <a:rPr lang="nl-NL" baseline="0" dirty="0"/>
              <a:t>These </a:t>
            </a:r>
            <a:r>
              <a:rPr lang="nl-NL" baseline="0" dirty="0" err="1"/>
              <a:t>days</a:t>
            </a:r>
            <a:r>
              <a:rPr lang="nl-NL" baseline="0" dirty="0"/>
              <a:t> I </a:t>
            </a:r>
            <a:r>
              <a:rPr lang="nl-NL" baseline="0" dirty="0" err="1"/>
              <a:t>am</a:t>
            </a:r>
            <a:r>
              <a:rPr lang="nl-NL" baseline="0" dirty="0"/>
              <a:t> </a:t>
            </a:r>
            <a:r>
              <a:rPr lang="nl-NL" baseline="0" dirty="0" err="1"/>
              <a:t>partly</a:t>
            </a:r>
            <a:r>
              <a:rPr lang="nl-NL" baseline="0" dirty="0"/>
              <a:t> </a:t>
            </a:r>
            <a:r>
              <a:rPr lang="nl-NL" baseline="0" dirty="0" err="1"/>
              <a:t>detached</a:t>
            </a:r>
            <a:r>
              <a:rPr lang="nl-NL" baseline="0" dirty="0"/>
              <a:t> at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national</a:t>
            </a:r>
            <a:r>
              <a:rPr lang="nl-NL" baseline="0" dirty="0"/>
              <a:t> </a:t>
            </a:r>
            <a:r>
              <a:rPr lang="nl-NL" baseline="0" dirty="0" err="1"/>
              <a:t>traininginstitute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6F57F-9897-47A1-BB08-531245BDF26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70025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6F57F-9897-47A1-BB08-531245BDF26D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73276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infographic</a:t>
            </a:r>
            <a:r>
              <a:rPr lang="nl-NL" dirty="0"/>
              <a:t> of </a:t>
            </a:r>
            <a:r>
              <a:rPr lang="nl-NL" dirty="0" err="1"/>
              <a:t>our</a:t>
            </a:r>
            <a:r>
              <a:rPr lang="nl-NL" dirty="0"/>
              <a:t> </a:t>
            </a:r>
            <a:r>
              <a:rPr lang="nl-NL" dirty="0" err="1"/>
              <a:t>current</a:t>
            </a:r>
            <a:r>
              <a:rPr lang="nl-NL" dirty="0"/>
              <a:t> </a:t>
            </a:r>
            <a:r>
              <a:rPr lang="nl-NL" dirty="0" err="1"/>
              <a:t>initial</a:t>
            </a:r>
            <a:r>
              <a:rPr lang="nl-NL" dirty="0"/>
              <a:t> </a:t>
            </a:r>
            <a:r>
              <a:rPr lang="nl-NL" dirty="0" err="1"/>
              <a:t>programme</a:t>
            </a:r>
            <a:r>
              <a:rPr lang="nl-NL" dirty="0"/>
              <a:t>;</a:t>
            </a:r>
          </a:p>
          <a:p>
            <a:r>
              <a:rPr lang="nl-NL" dirty="0"/>
              <a:t>In highlight:</a:t>
            </a:r>
          </a:p>
          <a:p>
            <a:endParaRPr lang="nl-NL" dirty="0"/>
          </a:p>
          <a:p>
            <a:pPr marL="228600" indent="-228600">
              <a:buAutoNum type="arabicPeriod"/>
            </a:pPr>
            <a:r>
              <a:rPr lang="nl-NL" dirty="0"/>
              <a:t>The </a:t>
            </a:r>
            <a:r>
              <a:rPr lang="nl-NL" dirty="0" err="1"/>
              <a:t>preliminary</a:t>
            </a:r>
            <a:r>
              <a:rPr lang="nl-NL" baseline="0" dirty="0"/>
              <a:t> </a:t>
            </a:r>
            <a:r>
              <a:rPr lang="nl-NL" baseline="0" dirty="0" err="1"/>
              <a:t>phase</a:t>
            </a:r>
            <a:r>
              <a:rPr lang="nl-NL" baseline="0" dirty="0"/>
              <a:t>: </a:t>
            </a:r>
            <a:r>
              <a:rPr lang="nl-NL" baseline="0" dirty="0" err="1"/>
              <a:t>an</a:t>
            </a:r>
            <a:r>
              <a:rPr lang="nl-NL" baseline="0" dirty="0"/>
              <a:t> </a:t>
            </a:r>
            <a:r>
              <a:rPr lang="nl-NL" baseline="0" dirty="0" err="1"/>
              <a:t>innovative</a:t>
            </a:r>
            <a:r>
              <a:rPr lang="nl-NL" baseline="0" dirty="0"/>
              <a:t> component, </a:t>
            </a:r>
            <a:r>
              <a:rPr lang="nl-NL" baseline="0" dirty="0" err="1"/>
              <a:t>that</a:t>
            </a:r>
            <a:r>
              <a:rPr lang="nl-NL" baseline="0" dirty="0"/>
              <a:t> covers </a:t>
            </a:r>
            <a:r>
              <a:rPr lang="nl-NL" baseline="0" dirty="0" err="1"/>
              <a:t>the</a:t>
            </a:r>
            <a:r>
              <a:rPr lang="nl-NL" baseline="0" dirty="0"/>
              <a:t> first </a:t>
            </a:r>
            <a:r>
              <a:rPr lang="nl-NL" baseline="0" dirty="0" err="1"/>
              <a:t>three</a:t>
            </a:r>
            <a:r>
              <a:rPr lang="nl-NL" baseline="0" dirty="0"/>
              <a:t> </a:t>
            </a:r>
            <a:r>
              <a:rPr lang="nl-NL" baseline="0" dirty="0" err="1"/>
              <a:t>months</a:t>
            </a:r>
            <a:r>
              <a:rPr lang="nl-NL" baseline="0" dirty="0"/>
              <a:t> of het </a:t>
            </a:r>
            <a:r>
              <a:rPr lang="nl-NL" baseline="0" dirty="0" err="1"/>
              <a:t>programme</a:t>
            </a:r>
            <a:endParaRPr lang="nl-NL" baseline="0" dirty="0"/>
          </a:p>
          <a:p>
            <a:pPr marL="0" indent="0">
              <a:buNone/>
            </a:pPr>
            <a:r>
              <a:rPr lang="nl-NL" baseline="0" dirty="0" err="1"/>
              <a:t>After</a:t>
            </a:r>
            <a:r>
              <a:rPr lang="nl-NL" baseline="0" dirty="0"/>
              <a:t> these </a:t>
            </a:r>
            <a:r>
              <a:rPr lang="nl-NL" baseline="0" dirty="0" err="1"/>
              <a:t>period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trainee </a:t>
            </a:r>
            <a:r>
              <a:rPr lang="nl-NL" baseline="0" dirty="0" err="1"/>
              <a:t>understands</a:t>
            </a:r>
            <a:r>
              <a:rPr lang="nl-NL" baseline="0" dirty="0"/>
              <a:t>:</a:t>
            </a:r>
          </a:p>
          <a:p>
            <a:pPr marL="0" indent="0">
              <a:buNone/>
            </a:pP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whole</a:t>
            </a:r>
            <a:r>
              <a:rPr lang="nl-NL" baseline="0" dirty="0"/>
              <a:t> </a:t>
            </a:r>
            <a:r>
              <a:rPr lang="nl-NL" baseline="0" dirty="0" err="1"/>
              <a:t>breadht</a:t>
            </a:r>
            <a:r>
              <a:rPr lang="nl-NL" baseline="0" dirty="0"/>
              <a:t> of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profession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judicial</a:t>
            </a:r>
            <a:r>
              <a:rPr lang="nl-NL" baseline="0" dirty="0"/>
              <a:t> system</a:t>
            </a:r>
          </a:p>
          <a:p>
            <a:pPr marL="0" indent="0">
              <a:buNone/>
            </a:pPr>
            <a:r>
              <a:rPr lang="nl-NL" baseline="0" dirty="0" err="1"/>
              <a:t>Which</a:t>
            </a:r>
            <a:r>
              <a:rPr lang="nl-NL" baseline="0" dirty="0"/>
              <a:t> skills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competencies</a:t>
            </a:r>
            <a:r>
              <a:rPr lang="nl-NL" baseline="0" dirty="0"/>
              <a:t> </a:t>
            </a:r>
            <a:r>
              <a:rPr lang="nl-NL" baseline="0" dirty="0" err="1"/>
              <a:t>they</a:t>
            </a:r>
            <a:r>
              <a:rPr lang="nl-NL" baseline="0" dirty="0"/>
              <a:t> </a:t>
            </a:r>
            <a:r>
              <a:rPr lang="nl-NL" baseline="0" dirty="0" err="1"/>
              <a:t>still</a:t>
            </a:r>
            <a:r>
              <a:rPr lang="nl-NL" baseline="0" dirty="0"/>
              <a:t> </a:t>
            </a:r>
            <a:r>
              <a:rPr lang="nl-NL" baseline="0" dirty="0" err="1"/>
              <a:t>need</a:t>
            </a:r>
            <a:r>
              <a:rPr lang="nl-NL" baseline="0" dirty="0"/>
              <a:t> </a:t>
            </a:r>
            <a:r>
              <a:rPr lang="nl-NL" baseline="0" dirty="0" err="1"/>
              <a:t>to</a:t>
            </a:r>
            <a:r>
              <a:rPr lang="nl-NL" baseline="0" dirty="0"/>
              <a:t> </a:t>
            </a:r>
            <a:r>
              <a:rPr lang="nl-NL" baseline="0" dirty="0" err="1"/>
              <a:t>develop</a:t>
            </a:r>
            <a:endParaRPr lang="nl-NL" baseline="0" dirty="0"/>
          </a:p>
          <a:p>
            <a:pPr marL="0" indent="0">
              <a:buNone/>
            </a:pP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started</a:t>
            </a:r>
            <a:r>
              <a:rPr lang="nl-NL" baseline="0" dirty="0"/>
              <a:t> a </a:t>
            </a:r>
            <a:r>
              <a:rPr lang="nl-NL" baseline="0" dirty="0" err="1"/>
              <a:t>workteam</a:t>
            </a:r>
            <a:r>
              <a:rPr lang="nl-NL" baseline="0" dirty="0"/>
              <a:t> </a:t>
            </a:r>
            <a:r>
              <a:rPr lang="nl-NL" baseline="0" dirty="0" err="1"/>
              <a:t>with</a:t>
            </a:r>
            <a:r>
              <a:rPr lang="nl-NL" baseline="0" dirty="0"/>
              <a:t> </a:t>
            </a:r>
            <a:r>
              <a:rPr lang="nl-NL" baseline="0" dirty="0" err="1"/>
              <a:t>other</a:t>
            </a:r>
            <a:r>
              <a:rPr lang="nl-NL" baseline="0" dirty="0"/>
              <a:t> trainees, a basis </a:t>
            </a:r>
            <a:r>
              <a:rPr lang="nl-NL" baseline="0" dirty="0" err="1"/>
              <a:t>to</a:t>
            </a:r>
            <a:r>
              <a:rPr lang="nl-NL" baseline="0" dirty="0"/>
              <a:t> share </a:t>
            </a:r>
            <a:r>
              <a:rPr lang="nl-NL" baseline="0" dirty="0" err="1"/>
              <a:t>knowledge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intervision</a:t>
            </a:r>
            <a:r>
              <a:rPr lang="nl-NL" baseline="0" dirty="0"/>
              <a:t> </a:t>
            </a:r>
            <a:r>
              <a:rPr lang="nl-NL" baseline="0" dirty="0" err="1"/>
              <a:t>throughout</a:t>
            </a:r>
            <a:r>
              <a:rPr lang="nl-NL" baseline="0" dirty="0"/>
              <a:t> </a:t>
            </a:r>
            <a:r>
              <a:rPr lang="nl-NL" baseline="0" dirty="0" err="1"/>
              <a:t>their</a:t>
            </a:r>
            <a:r>
              <a:rPr lang="nl-NL" baseline="0" dirty="0"/>
              <a:t> later </a:t>
            </a:r>
            <a:r>
              <a:rPr lang="nl-NL" baseline="0" dirty="0" err="1"/>
              <a:t>careers</a:t>
            </a:r>
            <a:endParaRPr lang="nl-NL" baseline="0" dirty="0"/>
          </a:p>
          <a:p>
            <a:pPr marL="0" indent="0">
              <a:buNone/>
            </a:pPr>
            <a:endParaRPr lang="nl-NL" baseline="0" dirty="0"/>
          </a:p>
          <a:p>
            <a:pPr marL="0" indent="0">
              <a:buNone/>
            </a:pPr>
            <a:r>
              <a:rPr lang="nl-NL" baseline="0" dirty="0"/>
              <a:t>The blue part: </a:t>
            </a:r>
            <a:r>
              <a:rPr lang="nl-NL" baseline="0" dirty="0" err="1"/>
              <a:t>the</a:t>
            </a:r>
            <a:r>
              <a:rPr lang="nl-NL" baseline="0" dirty="0"/>
              <a:t> trainees </a:t>
            </a:r>
            <a:r>
              <a:rPr lang="nl-NL" baseline="0" dirty="0" err="1"/>
              <a:t>spent</a:t>
            </a:r>
            <a:r>
              <a:rPr lang="nl-NL" baseline="0" dirty="0"/>
              <a:t> time in </a:t>
            </a:r>
            <a:r>
              <a:rPr lang="nl-NL" baseline="0" dirty="0" err="1"/>
              <a:t>their</a:t>
            </a:r>
            <a:r>
              <a:rPr lang="nl-NL" baseline="0" dirty="0"/>
              <a:t> </a:t>
            </a:r>
            <a:r>
              <a:rPr lang="nl-NL" baseline="0" dirty="0" err="1"/>
              <a:t>own</a:t>
            </a:r>
            <a:r>
              <a:rPr lang="nl-NL" baseline="0" dirty="0"/>
              <a:t> court </a:t>
            </a:r>
            <a:r>
              <a:rPr lang="nl-NL" baseline="0" dirty="0" err="1"/>
              <a:t>and</a:t>
            </a:r>
            <a:r>
              <a:rPr lang="nl-NL" baseline="0" dirty="0"/>
              <a:t> in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law</a:t>
            </a:r>
            <a:r>
              <a:rPr lang="nl-NL" baseline="0" dirty="0"/>
              <a:t> </a:t>
            </a:r>
            <a:r>
              <a:rPr lang="nl-NL" baseline="0" dirty="0" err="1"/>
              <a:t>division</a:t>
            </a:r>
            <a:r>
              <a:rPr lang="nl-NL" baseline="0" dirty="0"/>
              <a:t> (</a:t>
            </a:r>
            <a:r>
              <a:rPr lang="nl-NL" baseline="0" dirty="0" err="1"/>
              <a:t>work</a:t>
            </a:r>
            <a:r>
              <a:rPr lang="nl-NL" baseline="0" dirty="0"/>
              <a:t>-environment) in </a:t>
            </a:r>
            <a:r>
              <a:rPr lang="nl-NL" baseline="0" dirty="0" err="1"/>
              <a:t>which</a:t>
            </a:r>
            <a:r>
              <a:rPr lang="nl-NL" baseline="0" dirty="0"/>
              <a:t> </a:t>
            </a:r>
            <a:r>
              <a:rPr lang="nl-NL" baseline="0" dirty="0" err="1"/>
              <a:t>they</a:t>
            </a:r>
            <a:r>
              <a:rPr lang="nl-NL" baseline="0" dirty="0"/>
              <a:t> start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mainphase</a:t>
            </a:r>
            <a:r>
              <a:rPr lang="nl-NL" baseline="0" dirty="0"/>
              <a:t> </a:t>
            </a:r>
            <a:r>
              <a:rPr lang="nl-NL" baseline="0" dirty="0" err="1"/>
              <a:t>after</a:t>
            </a:r>
            <a:r>
              <a:rPr lang="nl-NL" baseline="0" dirty="0"/>
              <a:t> </a:t>
            </a:r>
            <a:r>
              <a:rPr lang="nl-NL" baseline="0" dirty="0" err="1"/>
              <a:t>this</a:t>
            </a:r>
            <a:r>
              <a:rPr lang="nl-NL" baseline="0" dirty="0"/>
              <a:t> pre </a:t>
            </a:r>
            <a:r>
              <a:rPr lang="nl-NL" baseline="0" dirty="0" err="1"/>
              <a:t>phase</a:t>
            </a:r>
            <a:r>
              <a:rPr lang="nl-NL" baseline="0" dirty="0"/>
              <a:t>. Free </a:t>
            </a:r>
            <a:r>
              <a:rPr lang="nl-NL" baseline="0" dirty="0" err="1"/>
              <a:t>from</a:t>
            </a:r>
            <a:r>
              <a:rPr lang="nl-NL" baseline="0" dirty="0"/>
              <a:t> </a:t>
            </a:r>
            <a:r>
              <a:rPr lang="nl-NL" baseline="0" dirty="0" err="1"/>
              <a:t>productivity</a:t>
            </a:r>
            <a:r>
              <a:rPr lang="nl-NL" baseline="0" dirty="0"/>
              <a:t> </a:t>
            </a:r>
            <a:r>
              <a:rPr lang="nl-NL" baseline="0" dirty="0" err="1"/>
              <a:t>pressure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free </a:t>
            </a:r>
            <a:r>
              <a:rPr lang="nl-NL" baseline="0" dirty="0" err="1"/>
              <a:t>from</a:t>
            </a:r>
            <a:r>
              <a:rPr lang="nl-NL" baseline="0" dirty="0"/>
              <a:t> assessment (</a:t>
            </a:r>
            <a:r>
              <a:rPr lang="nl-NL" baseline="0" dirty="0" err="1"/>
              <a:t>they</a:t>
            </a:r>
            <a:r>
              <a:rPr lang="nl-NL" baseline="0" dirty="0"/>
              <a:t> </a:t>
            </a:r>
            <a:r>
              <a:rPr lang="nl-NL" baseline="0" dirty="0" err="1"/>
              <a:t>can</a:t>
            </a:r>
            <a:r>
              <a:rPr lang="nl-NL" baseline="0" dirty="0"/>
              <a:t> </a:t>
            </a:r>
            <a:r>
              <a:rPr lang="nl-NL" baseline="0" dirty="0" err="1"/>
              <a:t>really</a:t>
            </a:r>
            <a:r>
              <a:rPr lang="nl-NL" baseline="0" dirty="0"/>
              <a:t> </a:t>
            </a:r>
            <a:r>
              <a:rPr lang="nl-NL" baseline="0" dirty="0" err="1"/>
              <a:t>practice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make mistakes)</a:t>
            </a:r>
          </a:p>
          <a:p>
            <a:pPr marL="0" indent="0">
              <a:buNone/>
            </a:pPr>
            <a:endParaRPr lang="nl-NL" baseline="0" dirty="0"/>
          </a:p>
          <a:p>
            <a:pPr marL="0" indent="0">
              <a:buNone/>
            </a:pPr>
            <a:r>
              <a:rPr lang="nl-NL" baseline="0" dirty="0"/>
              <a:t>In </a:t>
            </a:r>
            <a:r>
              <a:rPr lang="nl-NL" baseline="0" dirty="0" err="1"/>
              <a:t>total</a:t>
            </a:r>
            <a:r>
              <a:rPr lang="nl-NL" baseline="0" dirty="0"/>
              <a:t>: </a:t>
            </a:r>
            <a:r>
              <a:rPr lang="nl-NL" baseline="0" dirty="0" err="1"/>
              <a:t>this</a:t>
            </a:r>
            <a:r>
              <a:rPr lang="nl-NL" baseline="0" dirty="0"/>
              <a:t> </a:t>
            </a:r>
            <a:r>
              <a:rPr lang="nl-NL" baseline="0" dirty="0" err="1"/>
              <a:t>phase</a:t>
            </a:r>
            <a:r>
              <a:rPr lang="nl-NL" baseline="0" dirty="0"/>
              <a:t> is </a:t>
            </a:r>
            <a:r>
              <a:rPr lang="nl-NL" baseline="0" dirty="0" err="1"/>
              <a:t>an</a:t>
            </a:r>
            <a:r>
              <a:rPr lang="nl-NL" baseline="0" dirty="0"/>
              <a:t> </a:t>
            </a:r>
            <a:r>
              <a:rPr lang="nl-NL" baseline="0" dirty="0" err="1"/>
              <a:t>example</a:t>
            </a:r>
            <a:r>
              <a:rPr lang="nl-NL" baseline="0" dirty="0"/>
              <a:t> of </a:t>
            </a:r>
            <a:r>
              <a:rPr lang="nl-NL" baseline="0" dirty="0" err="1"/>
              <a:t>the</a:t>
            </a:r>
            <a:r>
              <a:rPr lang="nl-NL" baseline="0" dirty="0"/>
              <a:t> culture shift </a:t>
            </a:r>
            <a:r>
              <a:rPr lang="nl-NL" baseline="0" dirty="0" err="1"/>
              <a:t>that</a:t>
            </a:r>
            <a:r>
              <a:rPr lang="nl-NL" baseline="0" dirty="0"/>
              <a:t> is a </a:t>
            </a:r>
            <a:r>
              <a:rPr lang="nl-NL" baseline="0" dirty="0" err="1"/>
              <a:t>key</a:t>
            </a:r>
            <a:r>
              <a:rPr lang="nl-NL" baseline="0" dirty="0"/>
              <a:t> aspect of </a:t>
            </a:r>
            <a:r>
              <a:rPr lang="nl-NL" baseline="0" dirty="0" err="1"/>
              <a:t>the</a:t>
            </a:r>
            <a:r>
              <a:rPr lang="nl-NL" baseline="0" dirty="0"/>
              <a:t> new </a:t>
            </a:r>
            <a:r>
              <a:rPr lang="nl-NL" baseline="0" dirty="0" err="1"/>
              <a:t>programme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judicial</a:t>
            </a:r>
            <a:r>
              <a:rPr lang="nl-NL" baseline="0" dirty="0"/>
              <a:t> as a </a:t>
            </a:r>
            <a:r>
              <a:rPr lang="nl-NL" baseline="0" dirty="0" err="1"/>
              <a:t>whole</a:t>
            </a:r>
            <a:endParaRPr lang="nl-NL" baseline="0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2. </a:t>
            </a:r>
            <a:r>
              <a:rPr lang="nl-NL" dirty="0" err="1" smtClean="0"/>
              <a:t>This</a:t>
            </a:r>
            <a:r>
              <a:rPr lang="nl-NL" dirty="0" smtClean="0"/>
              <a:t> </a:t>
            </a:r>
            <a:r>
              <a:rPr lang="nl-NL" dirty="0" err="1"/>
              <a:t>phase</a:t>
            </a:r>
            <a:r>
              <a:rPr lang="nl-NL" dirty="0"/>
              <a:t> </a:t>
            </a:r>
            <a:r>
              <a:rPr lang="nl-NL" dirty="0" err="1"/>
              <a:t>ends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a </a:t>
            </a:r>
            <a:r>
              <a:rPr lang="nl-NL" dirty="0" err="1"/>
              <a:t>self</a:t>
            </a:r>
            <a:r>
              <a:rPr lang="nl-NL" dirty="0"/>
              <a:t> </a:t>
            </a:r>
            <a:r>
              <a:rPr lang="nl-NL" dirty="0" err="1"/>
              <a:t>evaluation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trainee</a:t>
            </a:r>
            <a:r>
              <a:rPr lang="nl-NL" baseline="0" dirty="0"/>
              <a:t> (</a:t>
            </a:r>
            <a:r>
              <a:rPr lang="nl-NL" baseline="0" dirty="0" err="1"/>
              <a:t>answering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question: Is </a:t>
            </a:r>
            <a:r>
              <a:rPr lang="nl-NL" baseline="0" dirty="0" err="1"/>
              <a:t>being</a:t>
            </a:r>
            <a:r>
              <a:rPr lang="nl-NL" baseline="0" dirty="0"/>
              <a:t> a </a:t>
            </a:r>
            <a:r>
              <a:rPr lang="nl-NL" baseline="0" dirty="0" err="1"/>
              <a:t>judge</a:t>
            </a:r>
            <a:r>
              <a:rPr lang="nl-NL" baseline="0" dirty="0"/>
              <a:t> </a:t>
            </a:r>
            <a:r>
              <a:rPr lang="nl-NL" baseline="0" dirty="0" err="1"/>
              <a:t>really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right </a:t>
            </a:r>
            <a:r>
              <a:rPr lang="nl-NL" baseline="0" dirty="0" err="1"/>
              <a:t>thing</a:t>
            </a:r>
            <a:r>
              <a:rPr lang="nl-NL" baseline="0" dirty="0"/>
              <a:t> </a:t>
            </a:r>
            <a:r>
              <a:rPr lang="nl-NL" baseline="0" dirty="0" err="1"/>
              <a:t>for</a:t>
            </a:r>
            <a:r>
              <a:rPr lang="nl-NL" baseline="0" dirty="0"/>
              <a:t> me? 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a Personal Learning Plan. </a:t>
            </a:r>
            <a:r>
              <a:rPr lang="nl-NL" dirty="0" err="1"/>
              <a:t>Also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start of </a:t>
            </a:r>
            <a:r>
              <a:rPr lang="nl-NL" dirty="0" err="1"/>
              <a:t>their</a:t>
            </a:r>
            <a:r>
              <a:rPr lang="nl-NL" dirty="0"/>
              <a:t> digital portfolio!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The trainees are </a:t>
            </a:r>
            <a:r>
              <a:rPr lang="nl-NL" dirty="0" err="1"/>
              <a:t>guided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core</a:t>
            </a:r>
            <a:r>
              <a:rPr lang="nl-NL" dirty="0"/>
              <a:t> trainers, </a:t>
            </a:r>
            <a:r>
              <a:rPr lang="nl-NL" dirty="0" err="1"/>
              <a:t>who</a:t>
            </a:r>
            <a:r>
              <a:rPr lang="nl-NL" dirty="0"/>
              <a:t> </a:t>
            </a:r>
            <a:r>
              <a:rPr lang="nl-NL" dirty="0" err="1"/>
              <a:t>will</a:t>
            </a:r>
            <a:r>
              <a:rPr lang="nl-NL" dirty="0"/>
              <a:t> guide </a:t>
            </a:r>
            <a:r>
              <a:rPr lang="nl-NL" dirty="0" err="1"/>
              <a:t>them</a:t>
            </a:r>
            <a:r>
              <a:rPr lang="nl-NL" dirty="0"/>
              <a:t> </a:t>
            </a:r>
            <a:r>
              <a:rPr lang="nl-NL" dirty="0" err="1"/>
              <a:t>throughout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whole</a:t>
            </a:r>
            <a:r>
              <a:rPr lang="nl-NL" baseline="0" dirty="0"/>
              <a:t> training </a:t>
            </a:r>
            <a:r>
              <a:rPr lang="nl-NL" baseline="0" dirty="0" err="1"/>
              <a:t>programme</a:t>
            </a:r>
            <a:r>
              <a:rPr lang="nl-NL" baseline="0" dirty="0"/>
              <a:t>, </a:t>
            </a:r>
            <a:r>
              <a:rPr lang="nl-NL" baseline="0" dirty="0" err="1"/>
              <a:t>mainly</a:t>
            </a:r>
            <a:r>
              <a:rPr lang="nl-NL" baseline="0" dirty="0"/>
              <a:t> in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orange</a:t>
            </a:r>
            <a:r>
              <a:rPr lang="nl-NL" baseline="0" dirty="0"/>
              <a:t> </a:t>
            </a:r>
            <a:r>
              <a:rPr lang="nl-NL" baseline="0" dirty="0" smtClean="0"/>
              <a:t>part. </a:t>
            </a:r>
            <a:r>
              <a:rPr lang="nl-NL" baseline="0" dirty="0" err="1"/>
              <a:t>That</a:t>
            </a:r>
            <a:r>
              <a:rPr lang="nl-NL" baseline="0" dirty="0"/>
              <a:t> means </a:t>
            </a:r>
            <a:r>
              <a:rPr lang="nl-NL" baseline="0" dirty="0" err="1"/>
              <a:t>not</a:t>
            </a:r>
            <a:r>
              <a:rPr lang="nl-NL" baseline="0" dirty="0"/>
              <a:t> </a:t>
            </a:r>
            <a:r>
              <a:rPr lang="nl-NL" baseline="0" dirty="0" err="1"/>
              <a:t>during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training on </a:t>
            </a:r>
            <a:r>
              <a:rPr lang="nl-NL" baseline="0" dirty="0" err="1"/>
              <a:t>the</a:t>
            </a:r>
            <a:r>
              <a:rPr lang="nl-NL" baseline="0" dirty="0"/>
              <a:t> job (blue part). The </a:t>
            </a:r>
            <a:r>
              <a:rPr lang="nl-NL" baseline="0" dirty="0" err="1"/>
              <a:t>core</a:t>
            </a:r>
            <a:r>
              <a:rPr lang="nl-NL" baseline="0" dirty="0"/>
              <a:t> trainers </a:t>
            </a:r>
            <a:r>
              <a:rPr lang="nl-NL" baseline="0" dirty="0" smtClean="0"/>
              <a:t>(new </a:t>
            </a:r>
            <a:r>
              <a:rPr lang="nl-NL" baseline="0" dirty="0" err="1" smtClean="0"/>
              <a:t>function</a:t>
            </a:r>
            <a:r>
              <a:rPr lang="nl-NL" baseline="0" dirty="0" smtClean="0"/>
              <a:t>) are </a:t>
            </a:r>
            <a:r>
              <a:rPr lang="nl-NL" baseline="0" dirty="0" err="1"/>
              <a:t>judges</a:t>
            </a:r>
            <a:r>
              <a:rPr lang="nl-NL" baseline="0" dirty="0"/>
              <a:t> </a:t>
            </a:r>
            <a:r>
              <a:rPr lang="nl-NL" baseline="0" dirty="0" err="1"/>
              <a:t>who</a:t>
            </a:r>
            <a:r>
              <a:rPr lang="nl-NL" baseline="0" dirty="0"/>
              <a:t> are </a:t>
            </a:r>
            <a:r>
              <a:rPr lang="nl-NL" baseline="0" dirty="0" err="1"/>
              <a:t>an</a:t>
            </a:r>
            <a:r>
              <a:rPr lang="nl-NL" baseline="0" dirty="0"/>
              <a:t> </a:t>
            </a:r>
            <a:r>
              <a:rPr lang="nl-NL" baseline="0" dirty="0" err="1"/>
              <a:t>ambassador</a:t>
            </a:r>
            <a:r>
              <a:rPr lang="nl-NL" baseline="0" dirty="0"/>
              <a:t> of </a:t>
            </a:r>
            <a:r>
              <a:rPr lang="nl-NL" baseline="0" dirty="0" err="1"/>
              <a:t>the</a:t>
            </a:r>
            <a:r>
              <a:rPr lang="nl-NL" baseline="0" dirty="0"/>
              <a:t> new </a:t>
            </a:r>
            <a:r>
              <a:rPr lang="nl-NL" baseline="0" dirty="0" err="1"/>
              <a:t>educational</a:t>
            </a:r>
            <a:r>
              <a:rPr lang="nl-NL" baseline="0" dirty="0"/>
              <a:t> </a:t>
            </a:r>
            <a:r>
              <a:rPr lang="nl-NL" baseline="0" dirty="0" err="1"/>
              <a:t>philosophy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their</a:t>
            </a:r>
            <a:r>
              <a:rPr lang="nl-NL" baseline="0" dirty="0"/>
              <a:t> </a:t>
            </a:r>
            <a:r>
              <a:rPr lang="nl-NL" baseline="0" dirty="0" err="1"/>
              <a:t>task</a:t>
            </a:r>
            <a:r>
              <a:rPr lang="nl-NL" baseline="0" dirty="0"/>
              <a:t> is </a:t>
            </a:r>
            <a:r>
              <a:rPr lang="nl-NL" baseline="0" dirty="0" err="1"/>
              <a:t>to</a:t>
            </a:r>
            <a:r>
              <a:rPr lang="nl-NL" baseline="0" dirty="0"/>
              <a:t> coach </a:t>
            </a:r>
            <a:r>
              <a:rPr lang="nl-NL" baseline="0" dirty="0" err="1"/>
              <a:t>the</a:t>
            </a:r>
            <a:r>
              <a:rPr lang="nl-NL" baseline="0" dirty="0"/>
              <a:t> trainees as wel as </a:t>
            </a:r>
            <a:r>
              <a:rPr lang="nl-NL" baseline="0" dirty="0" err="1"/>
              <a:t>the</a:t>
            </a:r>
            <a:r>
              <a:rPr lang="nl-NL" baseline="0" dirty="0"/>
              <a:t> trainers in court in </a:t>
            </a:r>
            <a:r>
              <a:rPr lang="nl-NL" baseline="0" dirty="0" err="1"/>
              <a:t>their</a:t>
            </a:r>
            <a:r>
              <a:rPr lang="nl-NL" baseline="0" dirty="0"/>
              <a:t> new </a:t>
            </a:r>
            <a:r>
              <a:rPr lang="nl-NL" baseline="0" dirty="0" err="1"/>
              <a:t>role</a:t>
            </a:r>
            <a:r>
              <a:rPr lang="nl-NL" baseline="0" dirty="0"/>
              <a:t>!  </a:t>
            </a:r>
          </a:p>
          <a:p>
            <a:pPr marL="0" indent="0">
              <a:buNone/>
            </a:pPr>
            <a:r>
              <a:rPr lang="nl-NL" baseline="0" dirty="0"/>
              <a:t>New </a:t>
            </a:r>
            <a:r>
              <a:rPr lang="nl-NL" baseline="0" dirty="0" err="1"/>
              <a:t>for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smtClean="0"/>
              <a:t>trainers in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court </a:t>
            </a:r>
            <a:r>
              <a:rPr lang="nl-NL" baseline="0" dirty="0"/>
              <a:t>is </a:t>
            </a:r>
            <a:r>
              <a:rPr lang="nl-NL" baseline="0" dirty="0" err="1"/>
              <a:t>that</a:t>
            </a:r>
            <a:r>
              <a:rPr lang="nl-NL" baseline="0" dirty="0"/>
              <a:t> </a:t>
            </a:r>
            <a:r>
              <a:rPr lang="nl-NL" baseline="0" dirty="0" err="1"/>
              <a:t>they</a:t>
            </a:r>
            <a:r>
              <a:rPr lang="nl-NL" baseline="0" dirty="0"/>
              <a:t> are no </a:t>
            </a:r>
            <a:r>
              <a:rPr lang="nl-NL" baseline="0" dirty="0" err="1"/>
              <a:t>longer</a:t>
            </a:r>
            <a:r>
              <a:rPr lang="nl-NL" baseline="0" dirty="0"/>
              <a:t> </a:t>
            </a:r>
            <a:r>
              <a:rPr lang="nl-NL" baseline="0" dirty="0" err="1"/>
              <a:t>involved</a:t>
            </a:r>
            <a:r>
              <a:rPr lang="nl-NL" baseline="0" dirty="0"/>
              <a:t> in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decision</a:t>
            </a:r>
            <a:r>
              <a:rPr lang="nl-NL" baseline="0" dirty="0"/>
              <a:t> </a:t>
            </a:r>
            <a:r>
              <a:rPr lang="nl-NL" baseline="0" dirty="0" err="1"/>
              <a:t>whether</a:t>
            </a:r>
            <a:r>
              <a:rPr lang="nl-NL" baseline="0" dirty="0"/>
              <a:t> a trainee is </a:t>
            </a:r>
            <a:r>
              <a:rPr lang="nl-NL" baseline="0" dirty="0" err="1"/>
              <a:t>suitable</a:t>
            </a:r>
            <a:r>
              <a:rPr lang="nl-NL" baseline="0" dirty="0"/>
              <a:t> </a:t>
            </a:r>
            <a:r>
              <a:rPr lang="nl-NL" baseline="0" dirty="0" err="1"/>
              <a:t>to</a:t>
            </a:r>
            <a:r>
              <a:rPr lang="nl-NL" baseline="0" dirty="0"/>
              <a:t> </a:t>
            </a:r>
            <a:r>
              <a:rPr lang="nl-NL" baseline="0" dirty="0" err="1"/>
              <a:t>become</a:t>
            </a:r>
            <a:r>
              <a:rPr lang="nl-NL" baseline="0" dirty="0"/>
              <a:t> a </a:t>
            </a:r>
            <a:r>
              <a:rPr lang="nl-NL" baseline="0" dirty="0" err="1"/>
              <a:t>judge</a:t>
            </a:r>
            <a:r>
              <a:rPr lang="nl-NL" baseline="0" dirty="0"/>
              <a:t>. </a:t>
            </a:r>
            <a:r>
              <a:rPr lang="nl-NL" baseline="0" dirty="0" err="1"/>
              <a:t>Their</a:t>
            </a:r>
            <a:r>
              <a:rPr lang="nl-NL" baseline="0" dirty="0"/>
              <a:t> job is </a:t>
            </a:r>
            <a:r>
              <a:rPr lang="nl-NL" baseline="0" dirty="0" err="1"/>
              <a:t>to</a:t>
            </a:r>
            <a:r>
              <a:rPr lang="nl-NL" baseline="0" dirty="0"/>
              <a:t> coach </a:t>
            </a:r>
            <a:r>
              <a:rPr lang="nl-NL" baseline="0" dirty="0" err="1"/>
              <a:t>the</a:t>
            </a:r>
            <a:r>
              <a:rPr lang="nl-NL" baseline="0" dirty="0"/>
              <a:t> trainee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their</a:t>
            </a:r>
            <a:r>
              <a:rPr lang="nl-NL" baseline="0" dirty="0"/>
              <a:t> feedback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evaluations</a:t>
            </a:r>
            <a:r>
              <a:rPr lang="nl-NL" baseline="0" dirty="0"/>
              <a:t> are </a:t>
            </a:r>
            <a:r>
              <a:rPr lang="nl-NL" baseline="0" dirty="0" err="1"/>
              <a:t>concerning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learningprocess</a:t>
            </a:r>
            <a:r>
              <a:rPr lang="nl-NL" baseline="0" dirty="0"/>
              <a:t> of a trainee.</a:t>
            </a:r>
          </a:p>
          <a:p>
            <a:pPr marL="0" indent="0">
              <a:buNone/>
            </a:pPr>
            <a:endParaRPr lang="nl-NL" baseline="0" dirty="0"/>
          </a:p>
          <a:p>
            <a:pPr marL="0" indent="0">
              <a:buNone/>
            </a:pPr>
            <a:r>
              <a:rPr lang="nl-NL" baseline="0" dirty="0"/>
              <a:t>In </a:t>
            </a:r>
            <a:r>
              <a:rPr lang="nl-NL" baseline="0" dirty="0" err="1"/>
              <a:t>the</a:t>
            </a:r>
            <a:r>
              <a:rPr lang="nl-NL" baseline="0" dirty="0"/>
              <a:t> blue part, </a:t>
            </a:r>
            <a:r>
              <a:rPr lang="nl-NL" baseline="0" dirty="0" err="1"/>
              <a:t>when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trainees are in </a:t>
            </a:r>
            <a:r>
              <a:rPr lang="nl-NL" baseline="0" dirty="0" err="1"/>
              <a:t>their</a:t>
            </a:r>
            <a:r>
              <a:rPr lang="nl-NL" baseline="0" dirty="0"/>
              <a:t> </a:t>
            </a:r>
            <a:r>
              <a:rPr lang="nl-NL" baseline="0" dirty="0" err="1"/>
              <a:t>own</a:t>
            </a:r>
            <a:r>
              <a:rPr lang="nl-NL" baseline="0" dirty="0"/>
              <a:t> court </a:t>
            </a:r>
            <a:r>
              <a:rPr lang="nl-NL" baseline="0" dirty="0" err="1"/>
              <a:t>they</a:t>
            </a:r>
            <a:r>
              <a:rPr lang="nl-NL" baseline="0" dirty="0"/>
              <a:t> are </a:t>
            </a:r>
            <a:r>
              <a:rPr lang="nl-NL" baseline="0" dirty="0" err="1"/>
              <a:t>always</a:t>
            </a:r>
            <a:r>
              <a:rPr lang="nl-NL" baseline="0" dirty="0"/>
              <a:t> </a:t>
            </a:r>
            <a:r>
              <a:rPr lang="nl-NL" baseline="0" dirty="0" err="1"/>
              <a:t>guided</a:t>
            </a:r>
            <a:r>
              <a:rPr lang="nl-NL" baseline="0" dirty="0"/>
              <a:t> </a:t>
            </a:r>
            <a:r>
              <a:rPr lang="nl-NL" baseline="0" dirty="0" err="1"/>
              <a:t>by</a:t>
            </a:r>
            <a:r>
              <a:rPr lang="nl-NL" baseline="0" dirty="0"/>
              <a:t> </a:t>
            </a:r>
            <a:r>
              <a:rPr lang="nl-NL" baseline="0" dirty="0" err="1"/>
              <a:t>two</a:t>
            </a:r>
            <a:r>
              <a:rPr lang="nl-NL" baseline="0" dirty="0"/>
              <a:t> trainers </a:t>
            </a:r>
            <a:r>
              <a:rPr lang="nl-NL" baseline="0" dirty="0" err="1"/>
              <a:t>who</a:t>
            </a:r>
            <a:r>
              <a:rPr lang="nl-NL" baseline="0" dirty="0"/>
              <a:t> guide </a:t>
            </a:r>
            <a:r>
              <a:rPr lang="nl-NL" baseline="0" dirty="0" err="1"/>
              <a:t>them</a:t>
            </a:r>
            <a:r>
              <a:rPr lang="nl-NL" baseline="0" dirty="0"/>
              <a:t> </a:t>
            </a:r>
            <a:r>
              <a:rPr lang="nl-NL" baseline="0" dirty="0" err="1"/>
              <a:t>during</a:t>
            </a:r>
            <a:r>
              <a:rPr lang="nl-NL" baseline="0" dirty="0"/>
              <a:t> </a:t>
            </a:r>
            <a:r>
              <a:rPr lang="nl-NL" baseline="0" dirty="0" err="1"/>
              <a:t>their</a:t>
            </a:r>
            <a:r>
              <a:rPr lang="nl-NL" baseline="0" dirty="0"/>
              <a:t> training on </a:t>
            </a:r>
            <a:r>
              <a:rPr lang="nl-NL" baseline="0" dirty="0" err="1"/>
              <a:t>the</a:t>
            </a:r>
            <a:r>
              <a:rPr lang="nl-NL" baseline="0" dirty="0"/>
              <a:t> job. Every new </a:t>
            </a:r>
            <a:r>
              <a:rPr lang="nl-NL" baseline="0" dirty="0" err="1"/>
              <a:t>work</a:t>
            </a:r>
            <a:r>
              <a:rPr lang="nl-NL" baseline="0" dirty="0"/>
              <a:t>-environment </a:t>
            </a:r>
            <a:r>
              <a:rPr lang="nl-NL" baseline="0" dirty="0" err="1"/>
              <a:t>the</a:t>
            </a:r>
            <a:r>
              <a:rPr lang="nl-NL" baseline="0" dirty="0"/>
              <a:t> trainers </a:t>
            </a:r>
            <a:r>
              <a:rPr lang="nl-NL" baseline="0" dirty="0" err="1"/>
              <a:t>will</a:t>
            </a:r>
            <a:r>
              <a:rPr lang="nl-NL" baseline="0" dirty="0"/>
              <a:t> </a:t>
            </a:r>
            <a:r>
              <a:rPr lang="nl-NL" baseline="0" dirty="0" err="1"/>
              <a:t>be</a:t>
            </a:r>
            <a:r>
              <a:rPr lang="nl-NL" baseline="0" dirty="0"/>
              <a:t> different. </a:t>
            </a:r>
          </a:p>
          <a:p>
            <a:pPr marL="0" indent="0">
              <a:buNone/>
            </a:pPr>
            <a:endParaRPr lang="nl-NL" baseline="0" dirty="0"/>
          </a:p>
          <a:p>
            <a:pPr marL="0" indent="0">
              <a:buNone/>
            </a:pPr>
            <a:r>
              <a:rPr lang="nl-NL" baseline="0" dirty="0"/>
              <a:t>Start of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mainphase</a:t>
            </a:r>
            <a:r>
              <a:rPr lang="nl-NL" baseline="0" dirty="0"/>
              <a:t>:</a:t>
            </a:r>
          </a:p>
          <a:p>
            <a:pPr marL="0" indent="0">
              <a:buNone/>
            </a:pPr>
            <a:r>
              <a:rPr lang="nl-NL" baseline="0" dirty="0" err="1"/>
              <a:t>Work</a:t>
            </a:r>
            <a:r>
              <a:rPr lang="nl-NL" baseline="0" dirty="0"/>
              <a:t> environment 1: </a:t>
            </a:r>
            <a:r>
              <a:rPr lang="nl-NL" baseline="0" dirty="0" err="1"/>
              <a:t>this</a:t>
            </a:r>
            <a:r>
              <a:rPr lang="nl-NL" baseline="0" dirty="0"/>
              <a:t> is </a:t>
            </a:r>
            <a:r>
              <a:rPr lang="nl-NL" baseline="0" dirty="0" err="1"/>
              <a:t>the</a:t>
            </a:r>
            <a:r>
              <a:rPr lang="nl-NL" baseline="0" dirty="0"/>
              <a:t> first </a:t>
            </a:r>
            <a:r>
              <a:rPr lang="nl-NL" baseline="0" dirty="0" err="1"/>
              <a:t>law</a:t>
            </a:r>
            <a:r>
              <a:rPr lang="nl-NL" baseline="0" dirty="0"/>
              <a:t> </a:t>
            </a:r>
            <a:r>
              <a:rPr lang="nl-NL" baseline="0" dirty="0" err="1"/>
              <a:t>division</a:t>
            </a:r>
            <a:r>
              <a:rPr lang="nl-NL" baseline="0" dirty="0"/>
              <a:t> in </a:t>
            </a:r>
            <a:r>
              <a:rPr lang="nl-NL" baseline="0" dirty="0" err="1"/>
              <a:t>which</a:t>
            </a:r>
            <a:r>
              <a:rPr lang="nl-NL" baseline="0" dirty="0"/>
              <a:t> </a:t>
            </a:r>
            <a:r>
              <a:rPr lang="nl-NL" baseline="0" dirty="0" err="1"/>
              <a:t>they</a:t>
            </a:r>
            <a:r>
              <a:rPr lang="nl-NL" baseline="0" dirty="0"/>
              <a:t> </a:t>
            </a:r>
            <a:r>
              <a:rPr lang="nl-NL" baseline="0" dirty="0" err="1"/>
              <a:t>will</a:t>
            </a:r>
            <a:r>
              <a:rPr lang="nl-NL" baseline="0" dirty="0"/>
              <a:t> </a:t>
            </a:r>
            <a:r>
              <a:rPr lang="nl-NL" baseline="0" dirty="0" err="1"/>
              <a:t>be</a:t>
            </a:r>
            <a:r>
              <a:rPr lang="nl-NL" baseline="0" dirty="0"/>
              <a:t> </a:t>
            </a:r>
            <a:r>
              <a:rPr lang="nl-NL" baseline="0" dirty="0" err="1"/>
              <a:t>trained</a:t>
            </a:r>
            <a:r>
              <a:rPr lang="nl-NL" baseline="0" dirty="0"/>
              <a:t> on </a:t>
            </a:r>
            <a:r>
              <a:rPr lang="nl-NL" baseline="0" dirty="0" err="1"/>
              <a:t>the</a:t>
            </a:r>
            <a:r>
              <a:rPr lang="nl-NL" baseline="0" dirty="0"/>
              <a:t> job. </a:t>
            </a:r>
            <a:r>
              <a:rPr lang="nl-NL" baseline="0" dirty="0" err="1"/>
              <a:t>That</a:t>
            </a:r>
            <a:r>
              <a:rPr lang="nl-NL" baseline="0" dirty="0"/>
              <a:t> </a:t>
            </a:r>
            <a:r>
              <a:rPr lang="nl-NL" baseline="0" dirty="0" err="1"/>
              <a:t>can</a:t>
            </a:r>
            <a:r>
              <a:rPr lang="nl-NL" baseline="0" dirty="0"/>
              <a:t> </a:t>
            </a:r>
            <a:r>
              <a:rPr lang="nl-NL" baseline="0" dirty="0" err="1"/>
              <a:t>be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administrative</a:t>
            </a:r>
            <a:r>
              <a:rPr lang="nl-NL" baseline="0" dirty="0"/>
              <a:t> </a:t>
            </a:r>
            <a:r>
              <a:rPr lang="nl-NL" baseline="0" dirty="0" err="1"/>
              <a:t>division</a:t>
            </a:r>
            <a:r>
              <a:rPr lang="nl-NL" baseline="0" dirty="0"/>
              <a:t> but </a:t>
            </a:r>
            <a:r>
              <a:rPr lang="nl-NL" baseline="0" dirty="0" err="1"/>
              <a:t>also</a:t>
            </a:r>
            <a:r>
              <a:rPr lang="nl-NL" baseline="0" dirty="0"/>
              <a:t> </a:t>
            </a:r>
            <a:r>
              <a:rPr lang="nl-NL" baseline="0" dirty="0" err="1"/>
              <a:t>another</a:t>
            </a:r>
            <a:r>
              <a:rPr lang="nl-NL" baseline="0" dirty="0"/>
              <a:t> </a:t>
            </a:r>
            <a:r>
              <a:rPr lang="nl-NL" baseline="0" dirty="0" err="1"/>
              <a:t>one</a:t>
            </a:r>
            <a:r>
              <a:rPr lang="nl-NL" baseline="0" dirty="0"/>
              <a:t>. </a:t>
            </a:r>
          </a:p>
          <a:p>
            <a:pPr marL="0" indent="0">
              <a:buNone/>
            </a:pPr>
            <a:r>
              <a:rPr lang="nl-NL" baseline="0" dirty="0" err="1"/>
              <a:t>Minimal</a:t>
            </a:r>
            <a:r>
              <a:rPr lang="nl-NL" baseline="0" dirty="0"/>
              <a:t> 6 </a:t>
            </a:r>
            <a:r>
              <a:rPr lang="nl-NL" baseline="0" dirty="0" err="1"/>
              <a:t>months</a:t>
            </a:r>
            <a:r>
              <a:rPr lang="nl-NL" baseline="0" dirty="0"/>
              <a:t>, </a:t>
            </a:r>
            <a:r>
              <a:rPr lang="nl-NL" baseline="0" dirty="0" err="1"/>
              <a:t>maximal</a:t>
            </a:r>
            <a:r>
              <a:rPr lang="nl-NL" baseline="0" dirty="0"/>
              <a:t> 2 </a:t>
            </a:r>
            <a:r>
              <a:rPr lang="nl-NL" baseline="0" dirty="0" err="1"/>
              <a:t>years</a:t>
            </a:r>
            <a:endParaRPr lang="nl-NL" baseline="0" dirty="0"/>
          </a:p>
          <a:p>
            <a:pPr marL="0" indent="0">
              <a:buNone/>
            </a:pPr>
            <a:endParaRPr lang="nl-NL" baseline="0" dirty="0"/>
          </a:p>
          <a:p>
            <a:pPr marL="0" indent="0">
              <a:buNone/>
            </a:pPr>
            <a:r>
              <a:rPr lang="nl-NL" baseline="0" dirty="0"/>
              <a:t>New are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internships</a:t>
            </a:r>
            <a:r>
              <a:rPr lang="nl-NL" baseline="0" dirty="0"/>
              <a:t>: </a:t>
            </a:r>
            <a:r>
              <a:rPr lang="nl-NL" baseline="0" dirty="0" err="1"/>
              <a:t>minimal</a:t>
            </a:r>
            <a:r>
              <a:rPr lang="nl-NL" baseline="0" dirty="0"/>
              <a:t> 1 week </a:t>
            </a:r>
            <a:r>
              <a:rPr lang="nl-NL" baseline="0" dirty="0" err="1"/>
              <a:t>maximal</a:t>
            </a:r>
            <a:r>
              <a:rPr lang="nl-NL" baseline="0" dirty="0"/>
              <a:t> 6 </a:t>
            </a:r>
            <a:r>
              <a:rPr lang="nl-NL" baseline="0" dirty="0" err="1"/>
              <a:t>months</a:t>
            </a:r>
            <a:endParaRPr lang="nl-NL" baseline="0" dirty="0"/>
          </a:p>
          <a:p>
            <a:pPr marL="228600" indent="-228600">
              <a:buAutoNum type="arabicPeriod"/>
            </a:pPr>
            <a:r>
              <a:rPr lang="nl-NL" baseline="0" dirty="0" err="1"/>
              <a:t>one</a:t>
            </a:r>
            <a:r>
              <a:rPr lang="nl-NL" baseline="0" dirty="0"/>
              <a:t> </a:t>
            </a:r>
            <a:r>
              <a:rPr lang="nl-NL" baseline="0" dirty="0" err="1"/>
              <a:t>to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appeal body in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same</a:t>
            </a:r>
            <a:r>
              <a:rPr lang="nl-NL" baseline="0" dirty="0"/>
              <a:t> area of </a:t>
            </a:r>
            <a:r>
              <a:rPr lang="nl-NL" baseline="0" dirty="0" err="1"/>
              <a:t>law</a:t>
            </a:r>
            <a:r>
              <a:rPr lang="nl-NL" baseline="0" dirty="0"/>
              <a:t> or </a:t>
            </a:r>
            <a:r>
              <a:rPr lang="nl-NL" baseline="0" dirty="0" err="1"/>
              <a:t>when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training is in </a:t>
            </a:r>
            <a:r>
              <a:rPr lang="nl-NL" baseline="0" dirty="0" err="1"/>
              <a:t>an</a:t>
            </a:r>
            <a:r>
              <a:rPr lang="nl-NL" baseline="0" dirty="0"/>
              <a:t> appeal body </a:t>
            </a:r>
            <a:r>
              <a:rPr lang="nl-NL" baseline="0" dirty="0" err="1"/>
              <a:t>an</a:t>
            </a:r>
            <a:r>
              <a:rPr lang="nl-NL" baseline="0" dirty="0"/>
              <a:t> </a:t>
            </a:r>
            <a:r>
              <a:rPr lang="nl-NL" baseline="0" dirty="0" err="1"/>
              <a:t>internship</a:t>
            </a:r>
            <a:r>
              <a:rPr lang="nl-NL" baseline="0" dirty="0"/>
              <a:t> in </a:t>
            </a:r>
            <a:r>
              <a:rPr lang="nl-NL" baseline="0" dirty="0" err="1"/>
              <a:t>the</a:t>
            </a:r>
            <a:r>
              <a:rPr lang="nl-NL" baseline="0" dirty="0"/>
              <a:t> district court</a:t>
            </a:r>
          </a:p>
          <a:p>
            <a:pPr marL="228600" indent="-228600">
              <a:buAutoNum type="arabicPeriod"/>
            </a:pPr>
            <a:r>
              <a:rPr lang="nl-NL" baseline="0" dirty="0"/>
              <a:t>A </a:t>
            </a:r>
            <a:r>
              <a:rPr lang="nl-NL" baseline="0" dirty="0" err="1"/>
              <a:t>social</a:t>
            </a:r>
            <a:r>
              <a:rPr lang="nl-NL" baseline="0" dirty="0"/>
              <a:t> </a:t>
            </a:r>
            <a:r>
              <a:rPr lang="nl-NL" baseline="0" dirty="0" err="1"/>
              <a:t>oriented</a:t>
            </a:r>
            <a:r>
              <a:rPr lang="nl-NL" baseline="0" dirty="0"/>
              <a:t> </a:t>
            </a:r>
            <a:r>
              <a:rPr lang="nl-NL" baseline="0" dirty="0" err="1"/>
              <a:t>internship</a:t>
            </a:r>
            <a:r>
              <a:rPr lang="nl-NL" baseline="0" dirty="0"/>
              <a:t> or </a:t>
            </a:r>
          </a:p>
          <a:p>
            <a:pPr marL="228600" indent="-228600">
              <a:buAutoNum type="arabicPeriod"/>
            </a:pPr>
            <a:r>
              <a:rPr lang="nl-NL" baseline="0" dirty="0" err="1"/>
              <a:t>when</a:t>
            </a:r>
            <a:r>
              <a:rPr lang="nl-NL" baseline="0" dirty="0"/>
              <a:t> </a:t>
            </a:r>
            <a:r>
              <a:rPr lang="nl-NL" baseline="0" dirty="0" err="1"/>
              <a:t>you</a:t>
            </a:r>
            <a:r>
              <a:rPr lang="nl-NL" baseline="0" dirty="0"/>
              <a:t> are </a:t>
            </a:r>
            <a:r>
              <a:rPr lang="nl-NL" baseline="0" dirty="0" err="1"/>
              <a:t>trained</a:t>
            </a:r>
            <a:r>
              <a:rPr lang="nl-NL" baseline="0" dirty="0"/>
              <a:t> in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criminal</a:t>
            </a:r>
            <a:r>
              <a:rPr lang="nl-NL" baseline="0" dirty="0"/>
              <a:t> </a:t>
            </a:r>
            <a:r>
              <a:rPr lang="nl-NL" baseline="0" dirty="0" err="1"/>
              <a:t>division</a:t>
            </a:r>
            <a:r>
              <a:rPr lang="nl-NL" baseline="0" dirty="0"/>
              <a:t>: </a:t>
            </a:r>
            <a:r>
              <a:rPr lang="nl-NL" baseline="0" dirty="0" err="1"/>
              <a:t>an</a:t>
            </a:r>
            <a:r>
              <a:rPr lang="nl-NL" baseline="0" dirty="0"/>
              <a:t> </a:t>
            </a:r>
            <a:r>
              <a:rPr lang="nl-NL" baseline="0" dirty="0" err="1"/>
              <a:t>internship</a:t>
            </a:r>
            <a:r>
              <a:rPr lang="nl-NL" baseline="0" dirty="0"/>
              <a:t> at </a:t>
            </a:r>
            <a:r>
              <a:rPr lang="nl-NL" baseline="0" dirty="0" err="1"/>
              <a:t>the</a:t>
            </a:r>
            <a:r>
              <a:rPr lang="nl-NL" baseline="0" dirty="0"/>
              <a:t> Public </a:t>
            </a:r>
            <a:r>
              <a:rPr lang="nl-NL" baseline="0" dirty="0" err="1"/>
              <a:t>Prosecution</a:t>
            </a:r>
            <a:r>
              <a:rPr lang="nl-NL" baseline="0" dirty="0"/>
              <a:t> Service as a </a:t>
            </a:r>
            <a:r>
              <a:rPr lang="nl-NL" baseline="0" dirty="0" err="1"/>
              <a:t>prosecutor</a:t>
            </a:r>
            <a:endParaRPr lang="nl-NL" baseline="0" dirty="0"/>
          </a:p>
          <a:p>
            <a:pPr marL="0" indent="0">
              <a:buNone/>
            </a:pPr>
            <a:endParaRPr lang="nl-NL" baseline="0" dirty="0"/>
          </a:p>
          <a:p>
            <a:pPr marL="0" indent="0">
              <a:buNone/>
            </a:pPr>
            <a:r>
              <a:rPr lang="nl-NL" baseline="0" dirty="0"/>
              <a:t>Every week </a:t>
            </a:r>
            <a:r>
              <a:rPr lang="nl-NL" baseline="0" dirty="0" smtClean="0"/>
              <a:t>on Friday a </a:t>
            </a:r>
            <a:r>
              <a:rPr lang="nl-NL" baseline="0" dirty="0" err="1"/>
              <a:t>learn-work</a:t>
            </a:r>
            <a:r>
              <a:rPr lang="nl-NL" baseline="0" dirty="0"/>
              <a:t> team of trainees, </a:t>
            </a:r>
            <a:r>
              <a:rPr lang="nl-NL" baseline="0" dirty="0" err="1"/>
              <a:t>formed</a:t>
            </a:r>
            <a:r>
              <a:rPr lang="nl-NL" baseline="0" dirty="0"/>
              <a:t> in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preliminary</a:t>
            </a:r>
            <a:r>
              <a:rPr lang="nl-NL" baseline="0" dirty="0"/>
              <a:t> </a:t>
            </a:r>
            <a:r>
              <a:rPr lang="nl-NL" baseline="0" dirty="0" err="1"/>
              <a:t>phase</a:t>
            </a:r>
            <a:r>
              <a:rPr lang="nl-NL" baseline="0" dirty="0"/>
              <a:t>, </a:t>
            </a:r>
            <a:r>
              <a:rPr lang="nl-NL" baseline="0" dirty="0" smtClean="0"/>
              <a:t>meet </a:t>
            </a:r>
            <a:r>
              <a:rPr lang="nl-NL" baseline="0" dirty="0" err="1"/>
              <a:t>eachother</a:t>
            </a:r>
            <a:r>
              <a:rPr lang="nl-NL" baseline="0" dirty="0"/>
              <a:t> </a:t>
            </a:r>
            <a:r>
              <a:rPr lang="nl-NL" baseline="0" dirty="0" err="1"/>
              <a:t>to</a:t>
            </a:r>
            <a:r>
              <a:rPr lang="nl-NL" baseline="0" dirty="0"/>
              <a:t> </a:t>
            </a:r>
            <a:r>
              <a:rPr lang="nl-NL" baseline="0" dirty="0" smtClean="0"/>
              <a:t>focus on </a:t>
            </a:r>
            <a:r>
              <a:rPr lang="nl-NL" baseline="0" dirty="0" err="1"/>
              <a:t>the</a:t>
            </a:r>
            <a:r>
              <a:rPr lang="nl-NL" baseline="0" dirty="0"/>
              <a:t> new </a:t>
            </a:r>
            <a:r>
              <a:rPr lang="nl-NL" baseline="0" dirty="0" err="1"/>
              <a:t>competences</a:t>
            </a:r>
            <a:r>
              <a:rPr lang="nl-NL" baseline="0" dirty="0"/>
              <a:t> </a:t>
            </a:r>
            <a:r>
              <a:rPr lang="nl-NL" baseline="0" dirty="0" err="1"/>
              <a:t>magistracy</a:t>
            </a:r>
            <a:r>
              <a:rPr lang="nl-NL" baseline="0" dirty="0"/>
              <a:t>, cooperation etc.</a:t>
            </a:r>
          </a:p>
          <a:p>
            <a:pPr marL="0" indent="0">
              <a:buNone/>
            </a:pPr>
            <a:r>
              <a:rPr lang="nl-NL" baseline="0" dirty="0" err="1"/>
              <a:t>Also</a:t>
            </a:r>
            <a:r>
              <a:rPr lang="nl-NL" baseline="0" dirty="0"/>
              <a:t> </a:t>
            </a:r>
            <a:r>
              <a:rPr lang="nl-NL" baseline="0" dirty="0" err="1"/>
              <a:t>an</a:t>
            </a:r>
            <a:r>
              <a:rPr lang="nl-NL" baseline="0" dirty="0"/>
              <a:t> short international </a:t>
            </a:r>
            <a:r>
              <a:rPr lang="nl-NL" baseline="0" dirty="0" err="1"/>
              <a:t>internship</a:t>
            </a:r>
            <a:r>
              <a:rPr lang="nl-NL" baseline="0" dirty="0"/>
              <a:t> is </a:t>
            </a:r>
            <a:r>
              <a:rPr lang="nl-NL" baseline="0" dirty="0" err="1"/>
              <a:t>included</a:t>
            </a:r>
            <a:r>
              <a:rPr lang="nl-NL" baseline="0" dirty="0"/>
              <a:t> in </a:t>
            </a:r>
            <a:r>
              <a:rPr lang="nl-NL" baseline="0" dirty="0" err="1"/>
              <a:t>this</a:t>
            </a:r>
            <a:r>
              <a:rPr lang="nl-NL" baseline="0" dirty="0"/>
              <a:t> part.</a:t>
            </a:r>
          </a:p>
          <a:p>
            <a:pPr marL="0" indent="0">
              <a:buNone/>
            </a:pPr>
            <a:r>
              <a:rPr lang="nl-NL" baseline="0" dirty="0"/>
              <a:t>The trainees </a:t>
            </a:r>
            <a:r>
              <a:rPr lang="nl-NL" baseline="0" dirty="0" err="1"/>
              <a:t>can</a:t>
            </a:r>
            <a:r>
              <a:rPr lang="nl-NL" baseline="0" dirty="0"/>
              <a:t> </a:t>
            </a:r>
            <a:r>
              <a:rPr lang="nl-NL" baseline="0" dirty="0" err="1"/>
              <a:t>influence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learning</a:t>
            </a:r>
            <a:r>
              <a:rPr lang="nl-NL" baseline="0" dirty="0"/>
              <a:t> </a:t>
            </a:r>
            <a:r>
              <a:rPr lang="nl-NL" baseline="0" dirty="0" err="1"/>
              <a:t>activities</a:t>
            </a:r>
            <a:r>
              <a:rPr lang="nl-NL" baseline="0" dirty="0"/>
              <a:t> in </a:t>
            </a:r>
            <a:r>
              <a:rPr lang="nl-NL" baseline="0" dirty="0" err="1"/>
              <a:t>this</a:t>
            </a:r>
            <a:r>
              <a:rPr lang="nl-NL" baseline="0" dirty="0"/>
              <a:t> </a:t>
            </a:r>
            <a:r>
              <a:rPr lang="nl-NL" baseline="0" dirty="0" err="1"/>
              <a:t>orange</a:t>
            </a:r>
            <a:r>
              <a:rPr lang="nl-NL" baseline="0" dirty="0"/>
              <a:t> part of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programme</a:t>
            </a:r>
            <a:r>
              <a:rPr lang="nl-NL" baseline="0" dirty="0"/>
              <a:t> (</a:t>
            </a:r>
            <a:r>
              <a:rPr lang="nl-NL" baseline="0" dirty="0" err="1"/>
              <a:t>being</a:t>
            </a:r>
            <a:r>
              <a:rPr lang="nl-NL" baseline="0" dirty="0"/>
              <a:t> </a:t>
            </a:r>
            <a:r>
              <a:rPr lang="nl-NL" baseline="0" dirty="0" err="1"/>
              <a:t>responsible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take control of </a:t>
            </a:r>
            <a:r>
              <a:rPr lang="nl-NL" baseline="0" dirty="0" err="1"/>
              <a:t>their</a:t>
            </a:r>
            <a:r>
              <a:rPr lang="nl-NL" baseline="0" dirty="0"/>
              <a:t> </a:t>
            </a:r>
            <a:r>
              <a:rPr lang="nl-NL" baseline="0" dirty="0" err="1"/>
              <a:t>own</a:t>
            </a:r>
            <a:r>
              <a:rPr lang="nl-NL" baseline="0" dirty="0"/>
              <a:t> </a:t>
            </a:r>
            <a:r>
              <a:rPr lang="nl-NL" baseline="0" dirty="0" err="1"/>
              <a:t>learning</a:t>
            </a:r>
            <a:r>
              <a:rPr lang="nl-NL" baseline="0" dirty="0"/>
              <a:t> </a:t>
            </a:r>
            <a:r>
              <a:rPr lang="nl-NL" baseline="0" dirty="0" err="1"/>
              <a:t>programme</a:t>
            </a:r>
            <a:r>
              <a:rPr lang="nl-NL" baseline="0" dirty="0"/>
              <a:t>)</a:t>
            </a:r>
          </a:p>
          <a:p>
            <a:pPr marL="0" indent="0">
              <a:buNone/>
            </a:pPr>
            <a:r>
              <a:rPr lang="nl-NL" baseline="0" dirty="0"/>
              <a:t>Nice </a:t>
            </a:r>
            <a:r>
              <a:rPr lang="nl-NL" baseline="0" dirty="0" err="1"/>
              <a:t>example</a:t>
            </a:r>
            <a:r>
              <a:rPr lang="nl-NL" baseline="0" dirty="0"/>
              <a:t>: trainees get  -</a:t>
            </a:r>
            <a:r>
              <a:rPr lang="nl-NL" baseline="0" dirty="0" err="1"/>
              <a:t>after</a:t>
            </a:r>
            <a:r>
              <a:rPr lang="nl-NL" baseline="0" dirty="0"/>
              <a:t> 15 </a:t>
            </a:r>
            <a:r>
              <a:rPr lang="nl-NL" baseline="0" dirty="0" err="1"/>
              <a:t>months</a:t>
            </a:r>
            <a:r>
              <a:rPr lang="nl-NL" baseline="0" dirty="0"/>
              <a:t>- </a:t>
            </a:r>
            <a:r>
              <a:rPr lang="nl-NL" baseline="0" dirty="0" err="1"/>
              <a:t>so</a:t>
            </a:r>
            <a:r>
              <a:rPr lang="nl-NL" baseline="0" dirty="0"/>
              <a:t> </a:t>
            </a:r>
            <a:r>
              <a:rPr lang="nl-NL" baseline="0" dirty="0" err="1"/>
              <a:t>called</a:t>
            </a:r>
            <a:r>
              <a:rPr lang="nl-NL" baseline="0" dirty="0"/>
              <a:t> </a:t>
            </a:r>
            <a:r>
              <a:rPr lang="nl-NL" baseline="0" dirty="0" err="1"/>
              <a:t>credits</a:t>
            </a:r>
            <a:r>
              <a:rPr lang="nl-NL" baseline="0" dirty="0"/>
              <a:t>. </a:t>
            </a:r>
            <a:r>
              <a:rPr lang="nl-NL" baseline="0" dirty="0" err="1"/>
              <a:t>That</a:t>
            </a:r>
            <a:r>
              <a:rPr lang="nl-NL" baseline="0" dirty="0"/>
              <a:t> means </a:t>
            </a:r>
            <a:r>
              <a:rPr lang="nl-NL" baseline="0" dirty="0" err="1"/>
              <a:t>every</a:t>
            </a:r>
            <a:r>
              <a:rPr lang="nl-NL" baseline="0" dirty="0"/>
              <a:t> trainee is free </a:t>
            </a:r>
            <a:r>
              <a:rPr lang="nl-NL" baseline="0" dirty="0" err="1"/>
              <a:t>to</a:t>
            </a:r>
            <a:r>
              <a:rPr lang="nl-NL" baseline="0" dirty="0"/>
              <a:t> </a:t>
            </a:r>
            <a:r>
              <a:rPr lang="nl-NL" baseline="0" dirty="0" err="1"/>
              <a:t>spend</a:t>
            </a:r>
            <a:r>
              <a:rPr lang="nl-NL" baseline="0" dirty="0"/>
              <a:t> these </a:t>
            </a:r>
            <a:r>
              <a:rPr lang="nl-NL" baseline="0" dirty="0" err="1"/>
              <a:t>credits</a:t>
            </a:r>
            <a:r>
              <a:rPr lang="nl-NL" baseline="0" dirty="0"/>
              <a:t> in a way </a:t>
            </a:r>
            <a:r>
              <a:rPr lang="nl-NL" baseline="0" dirty="0" err="1"/>
              <a:t>they</a:t>
            </a:r>
            <a:r>
              <a:rPr lang="nl-NL" baseline="0" dirty="0"/>
              <a:t> </a:t>
            </a:r>
            <a:r>
              <a:rPr lang="nl-NL" baseline="0" dirty="0" err="1"/>
              <a:t>think</a:t>
            </a:r>
            <a:r>
              <a:rPr lang="nl-NL" baseline="0" dirty="0"/>
              <a:t> is </a:t>
            </a:r>
            <a:r>
              <a:rPr lang="nl-NL" baseline="0" dirty="0" err="1"/>
              <a:t>worthwile</a:t>
            </a:r>
            <a:r>
              <a:rPr lang="nl-NL" baseline="0" dirty="0"/>
              <a:t> </a:t>
            </a:r>
            <a:r>
              <a:rPr lang="nl-NL" baseline="0" dirty="0" err="1"/>
              <a:t>for</a:t>
            </a:r>
            <a:r>
              <a:rPr lang="nl-NL" baseline="0" dirty="0"/>
              <a:t> </a:t>
            </a:r>
            <a:r>
              <a:rPr lang="nl-NL" baseline="0" dirty="0" err="1"/>
              <a:t>him</a:t>
            </a:r>
            <a:r>
              <a:rPr lang="nl-NL" baseline="0" dirty="0"/>
              <a:t> of her.</a:t>
            </a:r>
          </a:p>
          <a:p>
            <a:pPr marL="0" indent="0">
              <a:buNone/>
            </a:pPr>
            <a:r>
              <a:rPr lang="nl-NL" baseline="0" dirty="0"/>
              <a:t>The goal is </a:t>
            </a:r>
            <a:r>
              <a:rPr lang="nl-NL" baseline="0" dirty="0" err="1"/>
              <a:t>also</a:t>
            </a:r>
            <a:r>
              <a:rPr lang="nl-NL" baseline="0" dirty="0"/>
              <a:t> </a:t>
            </a:r>
            <a:r>
              <a:rPr lang="nl-NL" baseline="0" dirty="0" err="1"/>
              <a:t>that</a:t>
            </a:r>
            <a:r>
              <a:rPr lang="nl-NL" baseline="0" dirty="0"/>
              <a:t> </a:t>
            </a:r>
            <a:r>
              <a:rPr lang="nl-NL" baseline="0" dirty="0" err="1"/>
              <a:t>they</a:t>
            </a:r>
            <a:r>
              <a:rPr lang="nl-NL" baseline="0" dirty="0"/>
              <a:t> </a:t>
            </a:r>
            <a:r>
              <a:rPr lang="nl-NL" baseline="0" dirty="0" err="1"/>
              <a:t>can</a:t>
            </a:r>
            <a:r>
              <a:rPr lang="nl-NL" baseline="0" dirty="0"/>
              <a:t> </a:t>
            </a:r>
            <a:r>
              <a:rPr lang="nl-NL" baseline="0" dirty="0" err="1"/>
              <a:t>work</a:t>
            </a:r>
            <a:r>
              <a:rPr lang="nl-NL" baseline="0" dirty="0"/>
              <a:t> </a:t>
            </a:r>
            <a:r>
              <a:rPr lang="nl-NL" baseline="0" dirty="0" err="1"/>
              <a:t>together</a:t>
            </a:r>
            <a:r>
              <a:rPr lang="nl-NL" baseline="0" dirty="0"/>
              <a:t> at a </a:t>
            </a:r>
            <a:r>
              <a:rPr lang="nl-NL" baseline="0" dirty="0" err="1"/>
              <a:t>assignment</a:t>
            </a:r>
            <a:r>
              <a:rPr lang="nl-NL" baseline="0" dirty="0"/>
              <a:t> </a:t>
            </a:r>
            <a:r>
              <a:rPr lang="nl-NL" baseline="0" dirty="0" err="1"/>
              <a:t>to</a:t>
            </a:r>
            <a:r>
              <a:rPr lang="nl-NL" baseline="0" dirty="0"/>
              <a:t> </a:t>
            </a:r>
            <a:r>
              <a:rPr lang="nl-NL" baseline="0" dirty="0" err="1"/>
              <a:t>improve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organisation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where</a:t>
            </a:r>
            <a:r>
              <a:rPr lang="nl-NL" baseline="0" dirty="0"/>
              <a:t> </a:t>
            </a:r>
            <a:r>
              <a:rPr lang="nl-NL" baseline="0" dirty="0" err="1"/>
              <a:t>they</a:t>
            </a:r>
            <a:r>
              <a:rPr lang="nl-NL" baseline="0" dirty="0"/>
              <a:t> </a:t>
            </a:r>
            <a:r>
              <a:rPr lang="nl-NL" baseline="0" dirty="0" err="1"/>
              <a:t>can</a:t>
            </a:r>
            <a:r>
              <a:rPr lang="nl-NL" baseline="0" dirty="0"/>
              <a:t> </a:t>
            </a:r>
            <a:r>
              <a:rPr lang="nl-NL" baseline="0" dirty="0" err="1"/>
              <a:t>use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knowledge</a:t>
            </a:r>
            <a:r>
              <a:rPr lang="nl-NL" baseline="0" dirty="0"/>
              <a:t> </a:t>
            </a:r>
            <a:r>
              <a:rPr lang="nl-NL" baseline="0" dirty="0" err="1"/>
              <a:t>they</a:t>
            </a:r>
            <a:r>
              <a:rPr lang="nl-NL" baseline="0" dirty="0"/>
              <a:t> </a:t>
            </a:r>
            <a:r>
              <a:rPr lang="nl-NL" baseline="0" dirty="0" err="1"/>
              <a:t>took</a:t>
            </a:r>
            <a:r>
              <a:rPr lang="nl-NL" baseline="0" dirty="0"/>
              <a:t> </a:t>
            </a:r>
            <a:r>
              <a:rPr lang="nl-NL" baseline="0" dirty="0" err="1"/>
              <a:t>with</a:t>
            </a:r>
            <a:r>
              <a:rPr lang="nl-NL" baseline="0" dirty="0"/>
              <a:t> </a:t>
            </a:r>
            <a:r>
              <a:rPr lang="nl-NL" baseline="0" dirty="0" err="1"/>
              <a:t>them</a:t>
            </a:r>
            <a:r>
              <a:rPr lang="nl-NL" baseline="0" dirty="0"/>
              <a:t> </a:t>
            </a:r>
            <a:r>
              <a:rPr lang="nl-NL" baseline="0" dirty="0" err="1"/>
              <a:t>from</a:t>
            </a:r>
            <a:r>
              <a:rPr lang="nl-NL" baseline="0" dirty="0"/>
              <a:t> </a:t>
            </a:r>
            <a:r>
              <a:rPr lang="nl-NL" baseline="0" dirty="0" err="1"/>
              <a:t>their</a:t>
            </a:r>
            <a:r>
              <a:rPr lang="nl-NL" baseline="0" dirty="0"/>
              <a:t> </a:t>
            </a:r>
            <a:r>
              <a:rPr lang="nl-NL" baseline="0" dirty="0" err="1"/>
              <a:t>formal</a:t>
            </a:r>
            <a:r>
              <a:rPr lang="nl-NL" baseline="0" dirty="0"/>
              <a:t> job/</a:t>
            </a:r>
            <a:r>
              <a:rPr lang="nl-NL" baseline="0" dirty="0" err="1"/>
              <a:t>experience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are </a:t>
            </a:r>
            <a:r>
              <a:rPr lang="nl-NL" baseline="0" dirty="0" err="1"/>
              <a:t>able</a:t>
            </a:r>
            <a:r>
              <a:rPr lang="nl-NL" baseline="0" dirty="0"/>
              <a:t> </a:t>
            </a:r>
            <a:r>
              <a:rPr lang="nl-NL" baseline="0" dirty="0" err="1"/>
              <a:t>to</a:t>
            </a:r>
            <a:r>
              <a:rPr lang="nl-NL" baseline="0" dirty="0"/>
              <a:t> </a:t>
            </a:r>
            <a:r>
              <a:rPr lang="nl-NL" baseline="0" dirty="0" err="1"/>
              <a:t>use</a:t>
            </a:r>
            <a:r>
              <a:rPr lang="nl-NL" baseline="0" dirty="0"/>
              <a:t> </a:t>
            </a:r>
            <a:r>
              <a:rPr lang="nl-NL" baseline="0" dirty="0" err="1"/>
              <a:t>their</a:t>
            </a:r>
            <a:r>
              <a:rPr lang="nl-NL" baseline="0" dirty="0"/>
              <a:t> </a:t>
            </a:r>
            <a:r>
              <a:rPr lang="nl-NL" baseline="0" dirty="0" err="1"/>
              <a:t>own</a:t>
            </a:r>
            <a:r>
              <a:rPr lang="nl-NL" baseline="0" dirty="0"/>
              <a:t> talent </a:t>
            </a:r>
          </a:p>
          <a:p>
            <a:pPr marL="0" indent="0">
              <a:buNone/>
            </a:pPr>
            <a:endParaRPr lang="nl-NL" baseline="0" dirty="0"/>
          </a:p>
          <a:p>
            <a:pPr marL="0" indent="0">
              <a:buNone/>
            </a:pPr>
            <a:r>
              <a:rPr lang="nl-NL" baseline="0" dirty="0" err="1"/>
              <a:t>During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orange</a:t>
            </a:r>
            <a:r>
              <a:rPr lang="nl-NL" baseline="0" dirty="0"/>
              <a:t> part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traininginstitute</a:t>
            </a:r>
            <a:r>
              <a:rPr lang="nl-NL" baseline="0" dirty="0"/>
              <a:t> </a:t>
            </a:r>
            <a:r>
              <a:rPr lang="nl-NL" baseline="0" dirty="0" err="1"/>
              <a:t>delivers</a:t>
            </a:r>
            <a:r>
              <a:rPr lang="nl-NL" baseline="0" dirty="0"/>
              <a:t> </a:t>
            </a:r>
            <a:r>
              <a:rPr lang="nl-NL" baseline="0" dirty="0" err="1"/>
              <a:t>several</a:t>
            </a:r>
            <a:r>
              <a:rPr lang="nl-NL" baseline="0" dirty="0"/>
              <a:t> courses, but </a:t>
            </a:r>
            <a:r>
              <a:rPr lang="nl-NL" baseline="0" dirty="0" err="1"/>
              <a:t>there</a:t>
            </a:r>
            <a:r>
              <a:rPr lang="nl-NL" baseline="0" dirty="0"/>
              <a:t> are </a:t>
            </a:r>
            <a:r>
              <a:rPr lang="nl-NL" baseline="0" dirty="0" err="1"/>
              <a:t>also</a:t>
            </a:r>
            <a:r>
              <a:rPr lang="nl-NL" baseline="0" dirty="0"/>
              <a:t> courses in </a:t>
            </a:r>
            <a:r>
              <a:rPr lang="nl-NL" baseline="0" dirty="0" err="1"/>
              <a:t>the</a:t>
            </a:r>
            <a:r>
              <a:rPr lang="nl-NL" baseline="0" dirty="0"/>
              <a:t> blue </a:t>
            </a:r>
            <a:r>
              <a:rPr lang="nl-NL" baseline="0" dirty="0" smtClean="0"/>
              <a:t>part </a:t>
            </a:r>
            <a:r>
              <a:rPr lang="nl-NL" baseline="0" dirty="0" err="1" smtClean="0"/>
              <a:t>related</a:t>
            </a:r>
            <a:r>
              <a:rPr lang="nl-NL" baseline="0" dirty="0" smtClean="0"/>
              <a:t> </a:t>
            </a:r>
            <a:r>
              <a:rPr lang="nl-NL" baseline="0" dirty="0" err="1"/>
              <a:t>to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different </a:t>
            </a:r>
            <a:r>
              <a:rPr lang="nl-NL" baseline="0" dirty="0" err="1" smtClean="0"/>
              <a:t>work</a:t>
            </a:r>
            <a:r>
              <a:rPr lang="nl-NL" baseline="0" dirty="0" smtClean="0"/>
              <a:t>-environments</a:t>
            </a:r>
            <a:r>
              <a:rPr lang="nl-NL" baseline="0" dirty="0"/>
              <a:t>.</a:t>
            </a:r>
          </a:p>
          <a:p>
            <a:pPr marL="0" indent="0">
              <a:buNone/>
            </a:pPr>
            <a:endParaRPr lang="nl-NL" baseline="0" dirty="0"/>
          </a:p>
          <a:p>
            <a:pPr marL="0" indent="0">
              <a:buNone/>
            </a:pPr>
            <a:r>
              <a:rPr lang="nl-NL" baseline="0" dirty="0" err="1" smtClean="0"/>
              <a:t>After</a:t>
            </a:r>
            <a:r>
              <a:rPr lang="nl-NL" baseline="0" dirty="0" smtClean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preliminary</a:t>
            </a:r>
            <a:r>
              <a:rPr lang="nl-NL" baseline="0" dirty="0"/>
              <a:t> </a:t>
            </a:r>
            <a:r>
              <a:rPr lang="nl-NL" baseline="0" dirty="0" err="1"/>
              <a:t>phase</a:t>
            </a:r>
            <a:r>
              <a:rPr lang="nl-NL" baseline="0" dirty="0"/>
              <a:t>:</a:t>
            </a:r>
          </a:p>
          <a:p>
            <a:pPr marL="0" indent="0">
              <a:buNone/>
            </a:pPr>
            <a:r>
              <a:rPr lang="nl-NL" baseline="0" dirty="0"/>
              <a:t>Every </a:t>
            </a:r>
            <a:r>
              <a:rPr lang="nl-NL" baseline="0" dirty="0" err="1"/>
              <a:t>three</a:t>
            </a:r>
            <a:r>
              <a:rPr lang="nl-NL" baseline="0" dirty="0"/>
              <a:t> </a:t>
            </a:r>
            <a:r>
              <a:rPr lang="nl-NL" baseline="0" dirty="0" err="1"/>
              <a:t>months</a:t>
            </a:r>
            <a:r>
              <a:rPr lang="nl-NL" baseline="0" dirty="0"/>
              <a:t> </a:t>
            </a:r>
            <a:r>
              <a:rPr lang="nl-NL" baseline="0" dirty="0" err="1"/>
              <a:t>their</a:t>
            </a:r>
            <a:r>
              <a:rPr lang="nl-NL" baseline="0" dirty="0"/>
              <a:t> </a:t>
            </a:r>
            <a:r>
              <a:rPr lang="nl-NL" baseline="0" dirty="0" err="1"/>
              <a:t>will</a:t>
            </a:r>
            <a:r>
              <a:rPr lang="nl-NL" baseline="0" dirty="0"/>
              <a:t> </a:t>
            </a:r>
            <a:r>
              <a:rPr lang="nl-NL" baseline="0" dirty="0" err="1"/>
              <a:t>be</a:t>
            </a:r>
            <a:r>
              <a:rPr lang="nl-NL" baseline="0" dirty="0"/>
              <a:t> </a:t>
            </a:r>
            <a:r>
              <a:rPr lang="nl-NL" baseline="0" dirty="0" err="1"/>
              <a:t>an</a:t>
            </a:r>
            <a:r>
              <a:rPr lang="nl-NL" baseline="0" dirty="0"/>
              <a:t> assessment interview </a:t>
            </a:r>
            <a:r>
              <a:rPr lang="nl-NL" baseline="0" dirty="0" err="1"/>
              <a:t>with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trainee, </a:t>
            </a:r>
            <a:r>
              <a:rPr lang="nl-NL" baseline="0" dirty="0" err="1"/>
              <a:t>core</a:t>
            </a:r>
            <a:r>
              <a:rPr lang="nl-NL" baseline="0" dirty="0"/>
              <a:t> trainer </a:t>
            </a:r>
            <a:r>
              <a:rPr lang="nl-NL" baseline="0" dirty="0" err="1"/>
              <a:t>and</a:t>
            </a:r>
            <a:r>
              <a:rPr lang="nl-NL" baseline="0" dirty="0"/>
              <a:t> trainers. Question: </a:t>
            </a:r>
            <a:r>
              <a:rPr lang="nl-NL" baseline="0" dirty="0" err="1"/>
              <a:t>looking</a:t>
            </a:r>
            <a:r>
              <a:rPr lang="nl-NL" baseline="0" dirty="0"/>
              <a:t> at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</a:t>
            </a:r>
            <a:r>
              <a:rPr lang="nl-NL" baseline="0" dirty="0"/>
              <a:t>personal </a:t>
            </a:r>
            <a:r>
              <a:rPr lang="nl-NL" baseline="0" dirty="0" err="1"/>
              <a:t>learning</a:t>
            </a:r>
            <a:r>
              <a:rPr lang="nl-NL" baseline="0" dirty="0"/>
              <a:t> </a:t>
            </a:r>
            <a:r>
              <a:rPr lang="nl-NL" baseline="0" dirty="0" smtClean="0"/>
              <a:t>plan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portfolio: </a:t>
            </a:r>
            <a:r>
              <a:rPr lang="nl-NL" baseline="0" dirty="0" err="1"/>
              <a:t>how</a:t>
            </a:r>
            <a:r>
              <a:rPr lang="nl-NL" baseline="0" dirty="0"/>
              <a:t> is </a:t>
            </a:r>
            <a:r>
              <a:rPr lang="nl-NL" baseline="0" dirty="0" err="1"/>
              <a:t>everything</a:t>
            </a:r>
            <a:r>
              <a:rPr lang="nl-NL" baseline="0" dirty="0"/>
              <a:t> </a:t>
            </a:r>
            <a:r>
              <a:rPr lang="nl-NL" baseline="0" dirty="0" err="1"/>
              <a:t>going</a:t>
            </a:r>
            <a:r>
              <a:rPr lang="nl-NL" baseline="0" dirty="0"/>
              <a:t>? </a:t>
            </a:r>
          </a:p>
          <a:p>
            <a:pPr marL="0" indent="0">
              <a:buNone/>
            </a:pPr>
            <a:endParaRPr lang="nl-NL" baseline="0" dirty="0"/>
          </a:p>
          <a:p>
            <a:pPr marL="0" indent="0">
              <a:buNone/>
            </a:pPr>
            <a:r>
              <a:rPr lang="nl-NL" baseline="0" dirty="0" smtClean="0"/>
              <a:t>3.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/>
              <a:t>after</a:t>
            </a:r>
            <a:r>
              <a:rPr lang="nl-NL" baseline="0" dirty="0"/>
              <a:t> 6 </a:t>
            </a:r>
            <a:r>
              <a:rPr lang="nl-NL" baseline="0" dirty="0" err="1"/>
              <a:t>months</a:t>
            </a:r>
            <a:r>
              <a:rPr lang="nl-NL" baseline="0" dirty="0"/>
              <a:t> </a:t>
            </a:r>
            <a:r>
              <a:rPr lang="nl-NL" baseline="0" dirty="0" err="1"/>
              <a:t>there</a:t>
            </a:r>
            <a:r>
              <a:rPr lang="nl-NL" baseline="0" dirty="0"/>
              <a:t> </a:t>
            </a:r>
            <a:r>
              <a:rPr lang="nl-NL" baseline="0" dirty="0" err="1"/>
              <a:t>will</a:t>
            </a:r>
            <a:r>
              <a:rPr lang="nl-NL" baseline="0" dirty="0"/>
              <a:t> </a:t>
            </a:r>
            <a:r>
              <a:rPr lang="nl-NL" baseline="0" dirty="0" err="1"/>
              <a:t>be</a:t>
            </a:r>
            <a:r>
              <a:rPr lang="nl-NL" baseline="0" dirty="0"/>
              <a:t> </a:t>
            </a:r>
            <a:r>
              <a:rPr lang="nl-NL" baseline="0" dirty="0" err="1"/>
              <a:t>an</a:t>
            </a:r>
            <a:r>
              <a:rPr lang="nl-NL" baseline="0" dirty="0"/>
              <a:t> assessment </a:t>
            </a:r>
            <a:r>
              <a:rPr lang="nl-NL" baseline="0" dirty="0" err="1"/>
              <a:t>by</a:t>
            </a:r>
            <a:r>
              <a:rPr lang="nl-NL" baseline="0" dirty="0"/>
              <a:t> a – special </a:t>
            </a:r>
            <a:r>
              <a:rPr lang="nl-NL" baseline="0" dirty="0" err="1"/>
              <a:t>trained</a:t>
            </a:r>
            <a:r>
              <a:rPr lang="nl-NL" baseline="0" dirty="0"/>
              <a:t> - </a:t>
            </a:r>
            <a:r>
              <a:rPr lang="nl-NL" baseline="0" dirty="0" err="1"/>
              <a:t>national</a:t>
            </a:r>
            <a:r>
              <a:rPr lang="nl-NL" baseline="0" dirty="0"/>
              <a:t> assessment </a:t>
            </a:r>
            <a:r>
              <a:rPr lang="nl-NL" baseline="0" dirty="0" err="1"/>
              <a:t>committee</a:t>
            </a:r>
            <a:r>
              <a:rPr lang="nl-NL" baseline="0" dirty="0"/>
              <a:t>.  </a:t>
            </a:r>
          </a:p>
          <a:p>
            <a:pPr marL="0" indent="0">
              <a:buNone/>
            </a:pPr>
            <a:r>
              <a:rPr lang="nl-NL" baseline="0" dirty="0" err="1" smtClean="0"/>
              <a:t>This</a:t>
            </a:r>
            <a:r>
              <a:rPr lang="nl-NL" baseline="0" dirty="0" smtClean="0"/>
              <a:t> </a:t>
            </a:r>
            <a:r>
              <a:rPr lang="nl-NL" baseline="0" dirty="0" err="1"/>
              <a:t>committee</a:t>
            </a:r>
            <a:r>
              <a:rPr lang="nl-NL" baseline="0" dirty="0"/>
              <a:t> </a:t>
            </a:r>
            <a:r>
              <a:rPr lang="nl-NL" baseline="0" dirty="0" err="1"/>
              <a:t>decides</a:t>
            </a:r>
            <a:r>
              <a:rPr lang="nl-NL" baseline="0" dirty="0"/>
              <a:t> </a:t>
            </a:r>
            <a:r>
              <a:rPr lang="nl-NL" baseline="0" dirty="0" err="1"/>
              <a:t>whether</a:t>
            </a:r>
            <a:r>
              <a:rPr lang="nl-NL" baseline="0" dirty="0"/>
              <a:t> a trainee </a:t>
            </a:r>
            <a:r>
              <a:rPr lang="nl-NL" baseline="0" dirty="0" err="1"/>
              <a:t>can</a:t>
            </a:r>
            <a:r>
              <a:rPr lang="nl-NL" baseline="0" dirty="0"/>
              <a:t> go on </a:t>
            </a:r>
            <a:r>
              <a:rPr lang="nl-NL" baseline="0" dirty="0" err="1"/>
              <a:t>with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training </a:t>
            </a:r>
            <a:r>
              <a:rPr lang="nl-NL" baseline="0" dirty="0" err="1"/>
              <a:t>programme</a:t>
            </a:r>
            <a:r>
              <a:rPr lang="nl-NL" baseline="0" dirty="0"/>
              <a:t> or </a:t>
            </a:r>
            <a:r>
              <a:rPr lang="nl-NL" baseline="0" dirty="0" smtClean="0"/>
              <a:t>no, </a:t>
            </a:r>
          </a:p>
          <a:p>
            <a:pPr marL="0" indent="0">
              <a:buNone/>
            </a:pPr>
            <a:r>
              <a:rPr lang="nl-NL" baseline="0" dirty="0" smtClean="0"/>
              <a:t>The </a:t>
            </a:r>
            <a:r>
              <a:rPr lang="nl-NL" baseline="0" dirty="0"/>
              <a:t>portfolio of a trainee is </a:t>
            </a:r>
            <a:r>
              <a:rPr lang="nl-NL" baseline="0" dirty="0" err="1"/>
              <a:t>the</a:t>
            </a:r>
            <a:r>
              <a:rPr lang="nl-NL" baseline="0" dirty="0"/>
              <a:t> base of </a:t>
            </a:r>
            <a:r>
              <a:rPr lang="nl-NL" baseline="0" dirty="0" err="1"/>
              <a:t>that</a:t>
            </a:r>
            <a:r>
              <a:rPr lang="nl-NL" baseline="0" dirty="0"/>
              <a:t> assessment . In </a:t>
            </a:r>
            <a:r>
              <a:rPr lang="nl-NL" baseline="0" dirty="0" err="1"/>
              <a:t>the</a:t>
            </a:r>
            <a:r>
              <a:rPr lang="nl-NL" baseline="0" dirty="0"/>
              <a:t> portfolio: </a:t>
            </a:r>
            <a:r>
              <a:rPr lang="nl-NL" baseline="0" dirty="0" err="1"/>
              <a:t>written</a:t>
            </a:r>
            <a:r>
              <a:rPr lang="nl-NL" baseline="0" dirty="0"/>
              <a:t> concept </a:t>
            </a:r>
            <a:r>
              <a:rPr lang="nl-NL" baseline="0" dirty="0" err="1"/>
              <a:t>judgments</a:t>
            </a:r>
            <a:r>
              <a:rPr lang="nl-NL" baseline="0" dirty="0"/>
              <a:t>, </a:t>
            </a:r>
            <a:r>
              <a:rPr lang="nl-NL" baseline="0" dirty="0" err="1"/>
              <a:t>reports</a:t>
            </a:r>
            <a:r>
              <a:rPr lang="nl-NL" baseline="0" dirty="0"/>
              <a:t> </a:t>
            </a:r>
            <a:r>
              <a:rPr lang="nl-NL" baseline="0" dirty="0" err="1"/>
              <a:t>from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assessments interviews </a:t>
            </a:r>
            <a:r>
              <a:rPr lang="nl-NL" baseline="0" dirty="0" err="1" smtClean="0"/>
              <a:t>etc</a:t>
            </a:r>
            <a:r>
              <a:rPr lang="nl-NL" baseline="0" dirty="0" smtClean="0"/>
              <a:t>…</a:t>
            </a:r>
            <a:r>
              <a:rPr lang="nl-NL" baseline="0" dirty="0" err="1" smtClean="0"/>
              <a:t>Core</a:t>
            </a:r>
            <a:r>
              <a:rPr lang="nl-NL" baseline="0" dirty="0" smtClean="0"/>
              <a:t> trainer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trainers </a:t>
            </a:r>
            <a:r>
              <a:rPr lang="nl-NL" dirty="0" err="1" smtClean="0"/>
              <a:t>approve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input of </a:t>
            </a:r>
            <a:r>
              <a:rPr lang="nl-NL" dirty="0" err="1" smtClean="0"/>
              <a:t>the</a:t>
            </a:r>
            <a:r>
              <a:rPr lang="nl-NL" dirty="0" smtClean="0"/>
              <a:t> portfolio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trainee. The input is </a:t>
            </a:r>
            <a:r>
              <a:rPr lang="nl-NL" dirty="0" err="1" smtClean="0"/>
              <a:t>partly</a:t>
            </a:r>
            <a:r>
              <a:rPr lang="nl-NL" dirty="0" smtClean="0"/>
              <a:t> </a:t>
            </a:r>
            <a:r>
              <a:rPr lang="nl-NL" dirty="0" err="1" smtClean="0"/>
              <a:t>compulsary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partly</a:t>
            </a:r>
            <a:r>
              <a:rPr lang="nl-NL" dirty="0" smtClean="0"/>
              <a:t> </a:t>
            </a:r>
            <a:r>
              <a:rPr lang="nl-NL" dirty="0" err="1" smtClean="0"/>
              <a:t>optional</a:t>
            </a:r>
            <a:r>
              <a:rPr lang="nl-NL" baseline="0" dirty="0" smtClean="0"/>
              <a:t>)</a:t>
            </a:r>
            <a:endParaRPr lang="nl-NL" baseline="0" dirty="0"/>
          </a:p>
          <a:p>
            <a:pPr marL="0" indent="0">
              <a:buNone/>
            </a:pPr>
            <a:endParaRPr lang="nl-NL" baseline="0" dirty="0"/>
          </a:p>
          <a:p>
            <a:pPr marL="0" indent="0">
              <a:buNone/>
            </a:pPr>
            <a:r>
              <a:rPr lang="nl-NL" baseline="0" dirty="0"/>
              <a:t>Important: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core</a:t>
            </a:r>
            <a:r>
              <a:rPr lang="nl-NL" baseline="0" dirty="0"/>
              <a:t> trainers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trainers are </a:t>
            </a:r>
            <a:r>
              <a:rPr lang="nl-NL" baseline="0" dirty="0" err="1"/>
              <a:t>not</a:t>
            </a:r>
            <a:r>
              <a:rPr lang="nl-NL" baseline="0" dirty="0"/>
              <a:t> </a:t>
            </a:r>
            <a:r>
              <a:rPr lang="nl-NL" baseline="0" dirty="0" err="1"/>
              <a:t>involved</a:t>
            </a:r>
            <a:r>
              <a:rPr lang="nl-NL" baseline="0" dirty="0"/>
              <a:t> in </a:t>
            </a:r>
            <a:r>
              <a:rPr lang="nl-NL" baseline="0" dirty="0" err="1"/>
              <a:t>this</a:t>
            </a:r>
            <a:r>
              <a:rPr lang="nl-NL" baseline="0" dirty="0"/>
              <a:t> </a:t>
            </a:r>
            <a:r>
              <a:rPr lang="nl-NL" baseline="0" dirty="0" err="1"/>
              <a:t>assessmentcommittee</a:t>
            </a:r>
            <a:r>
              <a:rPr lang="nl-NL" baseline="0" dirty="0"/>
              <a:t>!</a:t>
            </a:r>
          </a:p>
          <a:p>
            <a:r>
              <a:rPr lang="nl-NL" dirty="0" smtClean="0"/>
              <a:t>4. The </a:t>
            </a:r>
            <a:r>
              <a:rPr lang="nl-NL" dirty="0" err="1"/>
              <a:t>duration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training </a:t>
            </a:r>
            <a:r>
              <a:rPr lang="nl-NL" dirty="0" err="1"/>
              <a:t>programme</a:t>
            </a:r>
            <a:r>
              <a:rPr lang="nl-NL" dirty="0"/>
              <a:t> is </a:t>
            </a:r>
            <a:r>
              <a:rPr lang="nl-NL" dirty="0" err="1"/>
              <a:t>minimal</a:t>
            </a:r>
            <a:r>
              <a:rPr lang="nl-NL" dirty="0"/>
              <a:t> 15 </a:t>
            </a:r>
            <a:r>
              <a:rPr lang="nl-NL" dirty="0" err="1"/>
              <a:t>months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maximal</a:t>
            </a:r>
            <a:r>
              <a:rPr lang="nl-NL" dirty="0"/>
              <a:t> 4 </a:t>
            </a:r>
            <a:r>
              <a:rPr lang="nl-NL" dirty="0" err="1"/>
              <a:t>years</a:t>
            </a:r>
            <a:r>
              <a:rPr lang="nl-NL" dirty="0"/>
              <a:t>, </a:t>
            </a:r>
            <a:r>
              <a:rPr lang="nl-NL" dirty="0" err="1"/>
              <a:t>always</a:t>
            </a:r>
            <a:r>
              <a:rPr lang="nl-NL" dirty="0"/>
              <a:t> </a:t>
            </a:r>
            <a:r>
              <a:rPr lang="nl-NL" dirty="0" err="1"/>
              <a:t>including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3 </a:t>
            </a:r>
            <a:r>
              <a:rPr lang="nl-NL" dirty="0" err="1"/>
              <a:t>months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preliminary</a:t>
            </a:r>
            <a:r>
              <a:rPr lang="nl-NL" dirty="0"/>
              <a:t> </a:t>
            </a:r>
            <a:r>
              <a:rPr lang="nl-NL" dirty="0" err="1"/>
              <a:t>phase</a:t>
            </a:r>
            <a:r>
              <a:rPr lang="nl-NL" dirty="0"/>
              <a:t>.</a:t>
            </a:r>
          </a:p>
          <a:p>
            <a:r>
              <a:rPr lang="nl-NL" dirty="0" err="1"/>
              <a:t>If</a:t>
            </a:r>
            <a:r>
              <a:rPr lang="nl-NL" dirty="0"/>
              <a:t> a </a:t>
            </a:r>
            <a:r>
              <a:rPr lang="nl-NL" dirty="0" err="1"/>
              <a:t>programme</a:t>
            </a:r>
            <a:r>
              <a:rPr lang="nl-NL" dirty="0"/>
              <a:t> is </a:t>
            </a:r>
            <a:r>
              <a:rPr lang="nl-NL" dirty="0" err="1"/>
              <a:t>minimal</a:t>
            </a:r>
            <a:r>
              <a:rPr lang="nl-NL" dirty="0"/>
              <a:t> 2 </a:t>
            </a:r>
            <a:r>
              <a:rPr lang="nl-NL" dirty="0" err="1"/>
              <a:t>years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3 </a:t>
            </a:r>
            <a:r>
              <a:rPr lang="nl-NL" dirty="0" err="1"/>
              <a:t>months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trainee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educated</a:t>
            </a:r>
            <a:r>
              <a:rPr lang="nl-NL" dirty="0"/>
              <a:t> in 3 different </a:t>
            </a:r>
            <a:r>
              <a:rPr lang="nl-NL" dirty="0" err="1" smtClean="0"/>
              <a:t>work</a:t>
            </a:r>
            <a:r>
              <a:rPr lang="nl-NL" dirty="0" smtClean="0"/>
              <a:t>-environments! It is </a:t>
            </a:r>
            <a:r>
              <a:rPr lang="nl-NL" dirty="0" err="1" smtClean="0"/>
              <a:t>optional</a:t>
            </a:r>
            <a:endParaRPr lang="nl-NL" dirty="0"/>
          </a:p>
          <a:p>
            <a:pPr marL="0" indent="0">
              <a:buNone/>
            </a:pPr>
            <a:endParaRPr lang="nl-NL" baseline="0" dirty="0"/>
          </a:p>
          <a:p>
            <a:pPr marL="0" indent="0">
              <a:buNone/>
            </a:pPr>
            <a:r>
              <a:rPr lang="nl-NL" baseline="0" dirty="0" smtClean="0"/>
              <a:t>5. </a:t>
            </a:r>
            <a:r>
              <a:rPr lang="nl-NL" baseline="0" dirty="0" err="1" smtClean="0"/>
              <a:t>Finally</a:t>
            </a:r>
            <a:r>
              <a:rPr lang="nl-NL" baseline="0" dirty="0"/>
              <a:t>: </a:t>
            </a:r>
            <a:r>
              <a:rPr lang="nl-NL" baseline="0" dirty="0" err="1"/>
              <a:t>everything</a:t>
            </a:r>
            <a:r>
              <a:rPr lang="nl-NL" baseline="0" dirty="0"/>
              <a:t> a trainee does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learn</a:t>
            </a:r>
            <a:r>
              <a:rPr lang="nl-NL" baseline="0" dirty="0"/>
              <a:t> in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programme</a:t>
            </a:r>
            <a:r>
              <a:rPr lang="nl-NL" baseline="0" dirty="0"/>
              <a:t> has </a:t>
            </a:r>
            <a:r>
              <a:rPr lang="nl-NL" baseline="0" dirty="0" err="1"/>
              <a:t>to</a:t>
            </a:r>
            <a:r>
              <a:rPr lang="nl-NL" baseline="0" dirty="0"/>
              <a:t> </a:t>
            </a:r>
            <a:r>
              <a:rPr lang="nl-NL" baseline="0" dirty="0" err="1"/>
              <a:t>be</a:t>
            </a:r>
            <a:r>
              <a:rPr lang="nl-NL" baseline="0" dirty="0"/>
              <a:t> in </a:t>
            </a:r>
            <a:r>
              <a:rPr lang="nl-NL" baseline="0" dirty="0" err="1"/>
              <a:t>one</a:t>
            </a:r>
            <a:r>
              <a:rPr lang="nl-NL" baseline="0" dirty="0"/>
              <a:t> way or </a:t>
            </a:r>
            <a:r>
              <a:rPr lang="nl-NL" baseline="0" dirty="0" err="1"/>
              <a:t>another</a:t>
            </a:r>
            <a:r>
              <a:rPr lang="nl-NL" baseline="0" dirty="0"/>
              <a:t> </a:t>
            </a:r>
            <a:r>
              <a:rPr lang="nl-NL" baseline="0" dirty="0" err="1"/>
              <a:t>connected</a:t>
            </a:r>
            <a:r>
              <a:rPr lang="nl-NL" baseline="0" dirty="0"/>
              <a:t> </a:t>
            </a:r>
            <a:r>
              <a:rPr lang="nl-NL" baseline="0" dirty="0" err="1"/>
              <a:t>to</a:t>
            </a:r>
            <a:r>
              <a:rPr lang="nl-NL" baseline="0" dirty="0"/>
              <a:t> </a:t>
            </a:r>
            <a:r>
              <a:rPr lang="nl-NL" baseline="0" dirty="0" err="1"/>
              <a:t>one</a:t>
            </a:r>
            <a:r>
              <a:rPr lang="nl-NL" baseline="0" dirty="0"/>
              <a:t> or more of </a:t>
            </a:r>
            <a:r>
              <a:rPr lang="nl-NL" baseline="0" dirty="0" err="1"/>
              <a:t>the</a:t>
            </a:r>
            <a:r>
              <a:rPr lang="nl-NL" baseline="0" dirty="0"/>
              <a:t> 5 </a:t>
            </a:r>
            <a:r>
              <a:rPr lang="nl-NL" baseline="0" dirty="0" err="1"/>
              <a:t>themes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must </a:t>
            </a:r>
            <a:r>
              <a:rPr lang="nl-NL" baseline="0" dirty="0" err="1"/>
              <a:t>be</a:t>
            </a:r>
            <a:r>
              <a:rPr lang="nl-NL" baseline="0" dirty="0"/>
              <a:t> </a:t>
            </a:r>
            <a:r>
              <a:rPr lang="nl-NL" baseline="0" dirty="0" err="1" smtClean="0"/>
              <a:t>based</a:t>
            </a:r>
            <a:r>
              <a:rPr lang="nl-NL" baseline="0" dirty="0" smtClean="0"/>
              <a:t> </a:t>
            </a:r>
            <a:r>
              <a:rPr lang="nl-NL" baseline="0" dirty="0"/>
              <a:t>on </a:t>
            </a:r>
            <a:r>
              <a:rPr lang="nl-NL" baseline="0" dirty="0" err="1"/>
              <a:t>the</a:t>
            </a:r>
            <a:r>
              <a:rPr lang="nl-NL" baseline="0" dirty="0"/>
              <a:t> Personal Learning Plan of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individual</a:t>
            </a:r>
            <a:r>
              <a:rPr lang="nl-NL" baseline="0" dirty="0"/>
              <a:t> trainee.</a:t>
            </a:r>
          </a:p>
          <a:p>
            <a:pPr marL="0" indent="0">
              <a:buNone/>
            </a:pPr>
            <a:r>
              <a:rPr lang="nl-NL" baseline="0" dirty="0" err="1"/>
              <a:t>That’s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challenge</a:t>
            </a:r>
            <a:r>
              <a:rPr lang="nl-NL" baseline="0" dirty="0" smtClean="0"/>
              <a:t>!!!</a:t>
            </a:r>
          </a:p>
          <a:p>
            <a:pPr marL="0" indent="0">
              <a:buNone/>
            </a:pPr>
            <a:r>
              <a:rPr lang="nl-NL" dirty="0" smtClean="0"/>
              <a:t>It </a:t>
            </a:r>
            <a:r>
              <a:rPr lang="nl-NL" dirty="0" err="1" smtClean="0"/>
              <a:t>always</a:t>
            </a:r>
            <a:r>
              <a:rPr lang="nl-NL" dirty="0" smtClean="0"/>
              <a:t> </a:t>
            </a:r>
            <a:r>
              <a:rPr lang="nl-NL" dirty="0" err="1" smtClean="0"/>
              <a:t>ends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final</a:t>
            </a:r>
            <a:r>
              <a:rPr lang="nl-NL" dirty="0" smtClean="0"/>
              <a:t> assessment of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national</a:t>
            </a:r>
            <a:r>
              <a:rPr lang="nl-NL" dirty="0" smtClean="0"/>
              <a:t> </a:t>
            </a:r>
            <a:r>
              <a:rPr lang="nl-NL" dirty="0" err="1" smtClean="0"/>
              <a:t>committee</a:t>
            </a:r>
            <a:endParaRPr lang="nl-NL" baseline="0" dirty="0"/>
          </a:p>
          <a:p>
            <a:pPr marL="0" indent="0">
              <a:buNone/>
            </a:pPr>
            <a:r>
              <a:rPr lang="nl-NL" baseline="0" dirty="0"/>
              <a:t>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6F57F-9897-47A1-BB08-531245BDF26D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27171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After</a:t>
            </a:r>
            <a:r>
              <a:rPr lang="nl-NL" baseline="0" dirty="0"/>
              <a:t> a </a:t>
            </a:r>
            <a:r>
              <a:rPr lang="nl-NL" baseline="0" dirty="0" err="1"/>
              <a:t>candidate</a:t>
            </a:r>
            <a:r>
              <a:rPr lang="nl-NL" baseline="0" dirty="0"/>
              <a:t> is </a:t>
            </a:r>
            <a:r>
              <a:rPr lang="nl-NL" baseline="0" dirty="0" err="1"/>
              <a:t>selected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before</a:t>
            </a:r>
            <a:r>
              <a:rPr lang="nl-NL" baseline="0" dirty="0"/>
              <a:t> he or </a:t>
            </a:r>
            <a:r>
              <a:rPr lang="nl-NL" baseline="0" dirty="0" err="1"/>
              <a:t>she</a:t>
            </a:r>
            <a:r>
              <a:rPr lang="nl-NL" baseline="0" dirty="0"/>
              <a:t> starts </a:t>
            </a:r>
            <a:r>
              <a:rPr lang="nl-NL" baseline="0" dirty="0" err="1"/>
              <a:t>with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programme</a:t>
            </a:r>
            <a:r>
              <a:rPr lang="nl-NL" baseline="0" dirty="0"/>
              <a:t> </a:t>
            </a:r>
            <a:r>
              <a:rPr lang="nl-NL" baseline="0" dirty="0" err="1"/>
              <a:t>their</a:t>
            </a:r>
            <a:r>
              <a:rPr lang="nl-NL" baseline="0" dirty="0"/>
              <a:t> is </a:t>
            </a:r>
            <a:r>
              <a:rPr lang="nl-NL" baseline="0" dirty="0" err="1"/>
              <a:t>one</a:t>
            </a:r>
            <a:r>
              <a:rPr lang="nl-NL" baseline="0" dirty="0"/>
              <a:t> more step </a:t>
            </a:r>
            <a:r>
              <a:rPr lang="nl-NL" baseline="0" dirty="0" err="1"/>
              <a:t>to</a:t>
            </a:r>
            <a:r>
              <a:rPr lang="nl-NL" baseline="0" dirty="0"/>
              <a:t> take:</a:t>
            </a:r>
          </a:p>
          <a:p>
            <a:r>
              <a:rPr lang="nl-NL" baseline="0" dirty="0"/>
              <a:t>An interview </a:t>
            </a:r>
            <a:r>
              <a:rPr lang="nl-NL" baseline="0" dirty="0" err="1"/>
              <a:t>by</a:t>
            </a:r>
            <a:r>
              <a:rPr lang="nl-NL" baseline="0" dirty="0"/>
              <a:t> </a:t>
            </a:r>
            <a:r>
              <a:rPr lang="nl-NL" baseline="0" dirty="0" err="1"/>
              <a:t>an</a:t>
            </a:r>
            <a:r>
              <a:rPr lang="nl-NL" baseline="0" dirty="0"/>
              <a:t> Intake </a:t>
            </a:r>
            <a:r>
              <a:rPr lang="nl-NL" baseline="0" dirty="0" err="1"/>
              <a:t>committee</a:t>
            </a:r>
            <a:r>
              <a:rPr lang="nl-NL" baseline="0" dirty="0"/>
              <a:t> </a:t>
            </a:r>
            <a:r>
              <a:rPr lang="nl-NL" baseline="0" dirty="0" smtClean="0"/>
              <a:t>(</a:t>
            </a:r>
            <a:r>
              <a:rPr lang="nl-NL" baseline="0" dirty="0" err="1" smtClean="0"/>
              <a:t>judges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experienced</a:t>
            </a:r>
            <a:r>
              <a:rPr lang="nl-NL" dirty="0" smtClean="0"/>
              <a:t> trainers)</a:t>
            </a:r>
            <a:r>
              <a:rPr lang="nl-NL" baseline="0" dirty="0" smtClean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a </a:t>
            </a:r>
            <a:r>
              <a:rPr lang="nl-NL" baseline="0" dirty="0" err="1"/>
              <a:t>secretary</a:t>
            </a:r>
            <a:r>
              <a:rPr lang="nl-NL" baseline="0" dirty="0"/>
              <a:t> </a:t>
            </a:r>
            <a:r>
              <a:rPr lang="nl-NL" baseline="0" dirty="0" err="1"/>
              <a:t>from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traininginstitute</a:t>
            </a:r>
            <a:r>
              <a:rPr lang="nl-NL" baseline="0" dirty="0"/>
              <a:t>):</a:t>
            </a:r>
          </a:p>
          <a:p>
            <a:r>
              <a:rPr lang="nl-NL" baseline="0" dirty="0" err="1"/>
              <a:t>That</a:t>
            </a:r>
            <a:r>
              <a:rPr lang="nl-NL" baseline="0" dirty="0"/>
              <a:t> </a:t>
            </a:r>
            <a:r>
              <a:rPr lang="nl-NL" baseline="0" dirty="0" err="1"/>
              <a:t>committee</a:t>
            </a:r>
            <a:r>
              <a:rPr lang="nl-NL" baseline="0" dirty="0"/>
              <a:t> </a:t>
            </a:r>
            <a:r>
              <a:rPr lang="nl-NL" baseline="0" dirty="0" err="1" smtClean="0"/>
              <a:t>advises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president of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court </a:t>
            </a:r>
            <a:r>
              <a:rPr lang="nl-NL" baseline="0" dirty="0"/>
              <a:t>:</a:t>
            </a:r>
          </a:p>
          <a:p>
            <a:pPr marL="228600" indent="-228600">
              <a:buAutoNum type="alphaLcPeriod"/>
            </a:pPr>
            <a:r>
              <a:rPr lang="nl-NL" baseline="0" dirty="0"/>
              <a:t>How long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trainingprogramme</a:t>
            </a:r>
            <a:r>
              <a:rPr lang="nl-NL" baseline="0" dirty="0"/>
              <a:t> </a:t>
            </a:r>
            <a:r>
              <a:rPr lang="nl-NL" baseline="0" dirty="0" err="1"/>
              <a:t>needs</a:t>
            </a:r>
            <a:r>
              <a:rPr lang="nl-NL" baseline="0" dirty="0"/>
              <a:t> </a:t>
            </a:r>
            <a:r>
              <a:rPr lang="nl-NL" baseline="0" dirty="0" err="1"/>
              <a:t>to</a:t>
            </a:r>
            <a:r>
              <a:rPr lang="nl-NL" baseline="0" dirty="0"/>
              <a:t> </a:t>
            </a:r>
            <a:r>
              <a:rPr lang="nl-NL" baseline="0" dirty="0" err="1"/>
              <a:t>be</a:t>
            </a:r>
            <a:r>
              <a:rPr lang="nl-NL" baseline="0" dirty="0"/>
              <a:t> (15 </a:t>
            </a:r>
            <a:r>
              <a:rPr lang="nl-NL" baseline="0" dirty="0" err="1"/>
              <a:t>months</a:t>
            </a:r>
            <a:r>
              <a:rPr lang="nl-NL" baseline="0" dirty="0"/>
              <a:t> or </a:t>
            </a:r>
            <a:r>
              <a:rPr lang="nl-NL" baseline="0" dirty="0" err="1"/>
              <a:t>longer</a:t>
            </a:r>
            <a:r>
              <a:rPr lang="nl-NL" baseline="0" dirty="0"/>
              <a:t>)</a:t>
            </a:r>
          </a:p>
          <a:p>
            <a:pPr marL="228600" indent="-228600">
              <a:buAutoNum type="alphaLcPeriod"/>
            </a:pPr>
            <a:r>
              <a:rPr lang="nl-NL" baseline="0" dirty="0"/>
              <a:t>In </a:t>
            </a:r>
            <a:r>
              <a:rPr lang="nl-NL" baseline="0" dirty="0" err="1"/>
              <a:t>which</a:t>
            </a:r>
            <a:r>
              <a:rPr lang="nl-NL" baseline="0" dirty="0"/>
              <a:t> </a:t>
            </a:r>
            <a:r>
              <a:rPr lang="nl-NL" baseline="0" dirty="0" err="1"/>
              <a:t>law</a:t>
            </a:r>
            <a:r>
              <a:rPr lang="nl-NL" baseline="0" dirty="0"/>
              <a:t> fields (</a:t>
            </a:r>
            <a:r>
              <a:rPr lang="nl-NL" baseline="0" dirty="0" err="1"/>
              <a:t>work</a:t>
            </a:r>
            <a:r>
              <a:rPr lang="nl-NL" baseline="0" dirty="0"/>
              <a:t> environments) </a:t>
            </a:r>
            <a:r>
              <a:rPr lang="nl-NL" baseline="0" dirty="0" err="1"/>
              <a:t>the</a:t>
            </a:r>
            <a:r>
              <a:rPr lang="nl-NL" baseline="0" dirty="0"/>
              <a:t> trainee </a:t>
            </a:r>
            <a:r>
              <a:rPr lang="nl-NL" baseline="0" dirty="0" err="1"/>
              <a:t>will</a:t>
            </a:r>
            <a:r>
              <a:rPr lang="nl-NL" baseline="0" dirty="0"/>
              <a:t> </a:t>
            </a:r>
            <a:r>
              <a:rPr lang="nl-NL" baseline="0" dirty="0" err="1"/>
              <a:t>be</a:t>
            </a:r>
            <a:r>
              <a:rPr lang="nl-NL" baseline="0" dirty="0"/>
              <a:t> </a:t>
            </a:r>
            <a:r>
              <a:rPr lang="nl-NL" baseline="0" dirty="0" err="1"/>
              <a:t>trained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in </a:t>
            </a:r>
            <a:r>
              <a:rPr lang="nl-NL" baseline="0" dirty="0" err="1"/>
              <a:t>how</a:t>
            </a:r>
            <a:r>
              <a:rPr lang="nl-NL" baseline="0" dirty="0"/>
              <a:t> </a:t>
            </a:r>
            <a:r>
              <a:rPr lang="nl-NL" baseline="0" dirty="0" err="1"/>
              <a:t>many</a:t>
            </a:r>
            <a:r>
              <a:rPr lang="nl-NL" baseline="0" dirty="0"/>
              <a:t>!!</a:t>
            </a:r>
          </a:p>
          <a:p>
            <a:pPr marL="0" indent="0">
              <a:buNone/>
            </a:pPr>
            <a:endParaRPr lang="nl-NL" baseline="0" dirty="0"/>
          </a:p>
          <a:p>
            <a:pPr marL="0" indent="0">
              <a:buNone/>
            </a:pPr>
            <a:r>
              <a:rPr lang="nl-NL" baseline="0" dirty="0"/>
              <a:t> 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6F57F-9897-47A1-BB08-531245BDF26D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04057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Ad 4.</a:t>
            </a:r>
          </a:p>
          <a:p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design a new </a:t>
            </a:r>
            <a:r>
              <a:rPr lang="nl-NL" dirty="0" err="1" smtClean="0"/>
              <a:t>programme</a:t>
            </a:r>
            <a:r>
              <a:rPr lang="nl-NL" dirty="0" smtClean="0"/>
              <a:t> </a:t>
            </a:r>
            <a:r>
              <a:rPr lang="nl-NL" dirty="0" err="1" smtClean="0"/>
              <a:t>which</a:t>
            </a:r>
            <a:r>
              <a:rPr lang="nl-NL" dirty="0" smtClean="0"/>
              <a:t> means </a:t>
            </a:r>
            <a:r>
              <a:rPr lang="nl-NL" dirty="0" err="1" smtClean="0"/>
              <a:t>that</a:t>
            </a:r>
            <a:r>
              <a:rPr lang="nl-NL" dirty="0" smtClean="0"/>
              <a:t> a culture change in </a:t>
            </a:r>
            <a:r>
              <a:rPr lang="nl-NL" dirty="0" err="1" smtClean="0"/>
              <a:t>your</a:t>
            </a:r>
            <a:r>
              <a:rPr lang="nl-NL" dirty="0" smtClean="0"/>
              <a:t> </a:t>
            </a:r>
            <a:r>
              <a:rPr lang="nl-NL" dirty="0" err="1" smtClean="0"/>
              <a:t>organisation</a:t>
            </a:r>
            <a:r>
              <a:rPr lang="nl-NL" dirty="0" smtClean="0"/>
              <a:t> is </a:t>
            </a:r>
            <a:r>
              <a:rPr lang="nl-NL" dirty="0" err="1" smtClean="0"/>
              <a:t>needed</a:t>
            </a:r>
            <a:r>
              <a:rPr lang="nl-NL" dirty="0" smtClean="0"/>
              <a:t>,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succeed</a:t>
            </a:r>
            <a:r>
              <a:rPr lang="nl-NL" dirty="0" smtClean="0"/>
              <a:t> in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implementation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need</a:t>
            </a:r>
            <a:r>
              <a:rPr lang="nl-NL" dirty="0" smtClean="0"/>
              <a:t> </a:t>
            </a:r>
            <a:r>
              <a:rPr lang="nl-NL" dirty="0" err="1" smtClean="0"/>
              <a:t>ambassadors</a:t>
            </a:r>
            <a:r>
              <a:rPr lang="nl-NL" dirty="0" smtClean="0"/>
              <a:t> </a:t>
            </a:r>
            <a:r>
              <a:rPr lang="nl-NL" dirty="0" err="1" smtClean="0"/>
              <a:t>throughout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whole</a:t>
            </a:r>
            <a:r>
              <a:rPr lang="nl-NL" dirty="0" smtClean="0"/>
              <a:t> </a:t>
            </a:r>
            <a:r>
              <a:rPr lang="nl-NL" dirty="0" err="1" smtClean="0"/>
              <a:t>Judiciary</a:t>
            </a:r>
            <a:r>
              <a:rPr lang="nl-NL" dirty="0" smtClean="0"/>
              <a:t> of </a:t>
            </a:r>
            <a:r>
              <a:rPr lang="nl-NL" dirty="0" err="1" smtClean="0"/>
              <a:t>that</a:t>
            </a:r>
            <a:r>
              <a:rPr lang="nl-NL" dirty="0" smtClean="0"/>
              <a:t> new design!!!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6F57F-9897-47A1-BB08-531245BDF26D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1484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I was </a:t>
            </a:r>
            <a:r>
              <a:rPr lang="nl-NL" dirty="0" err="1" smtClean="0"/>
              <a:t>doubting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put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complexity</a:t>
            </a:r>
            <a:r>
              <a:rPr lang="nl-NL" dirty="0" smtClean="0"/>
              <a:t> of </a:t>
            </a:r>
            <a:r>
              <a:rPr lang="nl-NL" dirty="0" err="1" smtClean="0"/>
              <a:t>our</a:t>
            </a:r>
            <a:r>
              <a:rPr lang="nl-NL" dirty="0" smtClean="0"/>
              <a:t> assessment system as a </a:t>
            </a:r>
            <a:r>
              <a:rPr lang="nl-NL" dirty="0" err="1" smtClean="0"/>
              <a:t>weakness</a:t>
            </a:r>
            <a:r>
              <a:rPr lang="nl-NL" dirty="0" smtClean="0"/>
              <a:t>, but I </a:t>
            </a:r>
            <a:r>
              <a:rPr lang="nl-NL" dirty="0" err="1" smtClean="0"/>
              <a:t>didn’t</a:t>
            </a:r>
            <a:r>
              <a:rPr lang="nl-NL" dirty="0" smtClean="0"/>
              <a:t>. It is complex system but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gain</a:t>
            </a:r>
            <a:r>
              <a:rPr lang="nl-NL" dirty="0" smtClean="0"/>
              <a:t> of </a:t>
            </a:r>
            <a:r>
              <a:rPr lang="nl-NL" dirty="0" err="1" smtClean="0"/>
              <a:t>transparency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objectiveness</a:t>
            </a:r>
            <a:r>
              <a:rPr lang="nl-NL" dirty="0" smtClean="0"/>
              <a:t> is </a:t>
            </a:r>
            <a:r>
              <a:rPr lang="nl-NL" dirty="0" err="1" smtClean="0"/>
              <a:t>worth</a:t>
            </a:r>
            <a:r>
              <a:rPr lang="nl-NL" dirty="0" smtClean="0"/>
              <a:t> it.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6F57F-9897-47A1-BB08-531245BDF26D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51086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6F57F-9897-47A1-BB08-531245BDF26D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77405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6F57F-9897-47A1-BB08-531245BDF26D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54410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6F57F-9897-47A1-BB08-531245BDF26D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3290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6F57F-9897-47A1-BB08-531245BDF26D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41503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6F57F-9897-47A1-BB08-531245BDF26D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5641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6F57F-9897-47A1-BB08-531245BDF26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18086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6F57F-9897-47A1-BB08-531245BDF26D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27364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6F57F-9897-47A1-BB08-531245BDF26D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69392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6F57F-9897-47A1-BB08-531245BDF26D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16742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6F57F-9897-47A1-BB08-531245BDF26D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4027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6F57F-9897-47A1-BB08-531245BDF26D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12982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6F57F-9897-47A1-BB08-531245BDF26D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5815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Ad 1 </a:t>
            </a:r>
            <a:r>
              <a:rPr lang="nl-NL" dirty="0" err="1"/>
              <a:t>This</a:t>
            </a:r>
            <a:r>
              <a:rPr lang="nl-NL" dirty="0"/>
              <a:t> is policy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judiciary</a:t>
            </a:r>
            <a:r>
              <a:rPr lang="nl-NL" dirty="0"/>
              <a:t>. A </a:t>
            </a:r>
            <a:r>
              <a:rPr lang="nl-NL" dirty="0" err="1"/>
              <a:t>judge</a:t>
            </a:r>
            <a:r>
              <a:rPr lang="nl-NL" dirty="0"/>
              <a:t> is</a:t>
            </a:r>
            <a:r>
              <a:rPr lang="nl-NL" baseline="0" dirty="0"/>
              <a:t> in </a:t>
            </a:r>
            <a:r>
              <a:rPr lang="nl-NL" baseline="0" dirty="0" smtClean="0"/>
              <a:t>principe </a:t>
            </a:r>
            <a:r>
              <a:rPr lang="nl-NL" baseline="0" dirty="0" err="1" smtClean="0"/>
              <a:t>deployable</a:t>
            </a:r>
            <a:r>
              <a:rPr lang="nl-NL" baseline="0" dirty="0" smtClean="0"/>
              <a:t> </a:t>
            </a:r>
            <a:r>
              <a:rPr lang="nl-NL" baseline="0" dirty="0"/>
              <a:t>in </a:t>
            </a:r>
            <a:r>
              <a:rPr lang="nl-NL" baseline="0" dirty="0" err="1"/>
              <a:t>two</a:t>
            </a:r>
            <a:r>
              <a:rPr lang="nl-NL" baseline="0" dirty="0"/>
              <a:t> different fields of </a:t>
            </a:r>
            <a:r>
              <a:rPr lang="nl-NL" baseline="0" dirty="0" err="1"/>
              <a:t>law</a:t>
            </a:r>
            <a:r>
              <a:rPr lang="nl-NL" baseline="0" dirty="0"/>
              <a:t> </a:t>
            </a:r>
            <a:r>
              <a:rPr lang="nl-NL" baseline="0" dirty="0" smtClean="0"/>
              <a:t>(</a:t>
            </a:r>
            <a:r>
              <a:rPr lang="nl-NL" baseline="0" dirty="0" err="1"/>
              <a:t>all</a:t>
            </a:r>
            <a:r>
              <a:rPr lang="nl-NL" baseline="0" dirty="0"/>
              <a:t> kind of </a:t>
            </a:r>
            <a:r>
              <a:rPr lang="nl-NL" baseline="0" dirty="0" err="1"/>
              <a:t>combinations</a:t>
            </a:r>
            <a:r>
              <a:rPr lang="nl-NL" baseline="0" dirty="0"/>
              <a:t> are </a:t>
            </a:r>
            <a:r>
              <a:rPr lang="nl-NL" baseline="0" dirty="0" err="1"/>
              <a:t>possible</a:t>
            </a:r>
            <a:r>
              <a:rPr lang="nl-NL" baseline="0" dirty="0"/>
              <a:t> </a:t>
            </a:r>
            <a:r>
              <a:rPr lang="nl-NL" baseline="0" dirty="0" err="1"/>
              <a:t>between</a:t>
            </a:r>
            <a:r>
              <a:rPr lang="nl-NL" baseline="0" dirty="0"/>
              <a:t> </a:t>
            </a:r>
            <a:r>
              <a:rPr lang="nl-NL" baseline="0" dirty="0" err="1"/>
              <a:t>civil</a:t>
            </a:r>
            <a:r>
              <a:rPr lang="nl-NL" baseline="0" dirty="0"/>
              <a:t> </a:t>
            </a:r>
            <a:r>
              <a:rPr lang="nl-NL" baseline="0" dirty="0" err="1"/>
              <a:t>law</a:t>
            </a:r>
            <a:r>
              <a:rPr lang="nl-NL" baseline="0" dirty="0"/>
              <a:t>, </a:t>
            </a:r>
            <a:r>
              <a:rPr lang="nl-NL" baseline="0" dirty="0" err="1"/>
              <a:t>administrative</a:t>
            </a:r>
            <a:r>
              <a:rPr lang="nl-NL" baseline="0" dirty="0"/>
              <a:t> </a:t>
            </a:r>
            <a:r>
              <a:rPr lang="nl-NL" baseline="0" dirty="0" err="1"/>
              <a:t>law</a:t>
            </a:r>
            <a:r>
              <a:rPr lang="nl-NL" baseline="0" dirty="0"/>
              <a:t>, </a:t>
            </a:r>
            <a:r>
              <a:rPr lang="nl-NL" baseline="0" dirty="0" err="1"/>
              <a:t>criminal</a:t>
            </a:r>
            <a:r>
              <a:rPr lang="nl-NL" baseline="0" dirty="0"/>
              <a:t> </a:t>
            </a:r>
            <a:r>
              <a:rPr lang="nl-NL" baseline="0" dirty="0" err="1"/>
              <a:t>law</a:t>
            </a:r>
            <a:r>
              <a:rPr lang="nl-NL" baseline="0" dirty="0"/>
              <a:t>, family </a:t>
            </a:r>
            <a:r>
              <a:rPr lang="nl-NL" baseline="0" dirty="0" err="1"/>
              <a:t>law</a:t>
            </a:r>
            <a:r>
              <a:rPr lang="nl-NL" baseline="0" dirty="0"/>
              <a:t>…)</a:t>
            </a:r>
            <a:endParaRPr lang="nl-NL" dirty="0"/>
          </a:p>
          <a:p>
            <a:r>
              <a:rPr lang="nl-NL" dirty="0"/>
              <a:t>The </a:t>
            </a:r>
            <a:r>
              <a:rPr lang="nl-NL" dirty="0" err="1"/>
              <a:t>aim</a:t>
            </a:r>
            <a:r>
              <a:rPr lang="nl-NL" dirty="0"/>
              <a:t> is:</a:t>
            </a:r>
          </a:p>
          <a:p>
            <a:pPr marL="228600" indent="-228600">
              <a:buAutoNum type="alphaLcPeriod"/>
            </a:pPr>
            <a:r>
              <a:rPr lang="nl-NL" dirty="0" err="1"/>
              <a:t>to</a:t>
            </a:r>
            <a:r>
              <a:rPr lang="nl-NL" dirty="0"/>
              <a:t> keep </a:t>
            </a:r>
            <a:r>
              <a:rPr lang="nl-NL" dirty="0" err="1"/>
              <a:t>our</a:t>
            </a:r>
            <a:r>
              <a:rPr lang="nl-NL" dirty="0"/>
              <a:t> </a:t>
            </a:r>
            <a:r>
              <a:rPr lang="nl-NL" dirty="0" err="1"/>
              <a:t>organisation</a:t>
            </a:r>
            <a:r>
              <a:rPr lang="nl-NL" dirty="0"/>
              <a:t> </a:t>
            </a:r>
            <a:r>
              <a:rPr lang="nl-NL" dirty="0" err="1"/>
              <a:t>flexible</a:t>
            </a:r>
            <a:r>
              <a:rPr lang="nl-NL" dirty="0"/>
              <a:t>.</a:t>
            </a:r>
            <a:r>
              <a:rPr lang="nl-NL" baseline="0" dirty="0"/>
              <a:t> </a:t>
            </a:r>
            <a:r>
              <a:rPr lang="nl-NL" baseline="0" dirty="0" err="1"/>
              <a:t>Sometimes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amount</a:t>
            </a:r>
            <a:r>
              <a:rPr lang="nl-NL" baseline="0" dirty="0"/>
              <a:t> of </a:t>
            </a:r>
            <a:r>
              <a:rPr lang="nl-NL" baseline="0" dirty="0" err="1"/>
              <a:t>criminal</a:t>
            </a:r>
            <a:r>
              <a:rPr lang="nl-NL" baseline="0" dirty="0"/>
              <a:t> cases </a:t>
            </a:r>
            <a:r>
              <a:rPr lang="nl-NL" baseline="0" dirty="0" err="1"/>
              <a:t>increases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in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same</a:t>
            </a:r>
            <a:r>
              <a:rPr lang="nl-NL" baseline="0" dirty="0"/>
              <a:t> time </a:t>
            </a:r>
            <a:r>
              <a:rPr lang="nl-NL" baseline="0" dirty="0" err="1"/>
              <a:t>there</a:t>
            </a:r>
            <a:r>
              <a:rPr lang="nl-NL" baseline="0" dirty="0"/>
              <a:t> are </a:t>
            </a:r>
            <a:r>
              <a:rPr lang="nl-NL" baseline="0" dirty="0" err="1"/>
              <a:t>less</a:t>
            </a:r>
            <a:r>
              <a:rPr lang="nl-NL" baseline="0" dirty="0"/>
              <a:t> </a:t>
            </a:r>
            <a:r>
              <a:rPr lang="nl-NL" baseline="0" dirty="0" err="1"/>
              <a:t>civil</a:t>
            </a:r>
            <a:r>
              <a:rPr lang="nl-NL" baseline="0" dirty="0"/>
              <a:t> cases. </a:t>
            </a:r>
          </a:p>
          <a:p>
            <a:pPr marL="228600" indent="-228600">
              <a:buAutoNum type="alphaLcPeriod"/>
            </a:pPr>
            <a:r>
              <a:rPr lang="nl-NL" baseline="0" dirty="0" err="1"/>
              <a:t>Vital</a:t>
            </a:r>
            <a:r>
              <a:rPr lang="nl-NL" baseline="0" dirty="0"/>
              <a:t>, </a:t>
            </a:r>
            <a:r>
              <a:rPr lang="nl-NL" baseline="0" dirty="0" err="1"/>
              <a:t>to</a:t>
            </a:r>
            <a:r>
              <a:rPr lang="nl-NL" baseline="0" dirty="0"/>
              <a:t> keep </a:t>
            </a:r>
            <a:r>
              <a:rPr lang="nl-NL" baseline="0" dirty="0" err="1"/>
              <a:t>experienced</a:t>
            </a:r>
            <a:r>
              <a:rPr lang="nl-NL" baseline="0" dirty="0"/>
              <a:t> </a:t>
            </a:r>
            <a:r>
              <a:rPr lang="nl-NL" baseline="0" dirty="0" err="1"/>
              <a:t>judges</a:t>
            </a:r>
            <a:r>
              <a:rPr lang="nl-NL" baseline="0" dirty="0"/>
              <a:t> </a:t>
            </a:r>
            <a:r>
              <a:rPr lang="nl-NL" baseline="0" dirty="0" err="1"/>
              <a:t>active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motivated</a:t>
            </a:r>
            <a:endParaRPr lang="nl-NL" baseline="0" dirty="0"/>
          </a:p>
          <a:p>
            <a:pPr marL="228600" indent="-228600">
              <a:buAutoNum type="alphaLcPeriod"/>
            </a:pPr>
            <a:r>
              <a:rPr lang="nl-NL" baseline="0" dirty="0" err="1"/>
              <a:t>Broad</a:t>
            </a:r>
            <a:r>
              <a:rPr lang="nl-NL" baseline="0" dirty="0"/>
              <a:t> view</a:t>
            </a:r>
          </a:p>
          <a:p>
            <a:pPr marL="228600" indent="-228600">
              <a:buAutoNum type="alphaLcPeriod"/>
            </a:pPr>
            <a:endParaRPr lang="nl-NL" baseline="0" dirty="0"/>
          </a:p>
          <a:p>
            <a:pPr marL="0" indent="0">
              <a:buNone/>
            </a:pPr>
            <a:r>
              <a:rPr lang="nl-NL" baseline="0" dirty="0"/>
              <a:t>Ad 2 </a:t>
            </a:r>
            <a:r>
              <a:rPr lang="nl-NL" baseline="0" dirty="0" err="1"/>
              <a:t>That</a:t>
            </a:r>
            <a:r>
              <a:rPr lang="nl-NL" baseline="0" dirty="0"/>
              <a:t> </a:t>
            </a:r>
            <a:r>
              <a:rPr lang="nl-NL" baseline="0" dirty="0" err="1"/>
              <a:t>also</a:t>
            </a:r>
            <a:r>
              <a:rPr lang="nl-NL" baseline="0" dirty="0"/>
              <a:t> means </a:t>
            </a:r>
            <a:r>
              <a:rPr lang="nl-NL" baseline="0" dirty="0" err="1"/>
              <a:t>that</a:t>
            </a:r>
            <a:r>
              <a:rPr lang="nl-NL" baseline="0" dirty="0"/>
              <a:t> I </a:t>
            </a:r>
            <a:r>
              <a:rPr lang="nl-NL" baseline="0" dirty="0" err="1"/>
              <a:t>will</a:t>
            </a:r>
            <a:r>
              <a:rPr lang="nl-NL" baseline="0" dirty="0"/>
              <a:t> </a:t>
            </a:r>
            <a:r>
              <a:rPr lang="nl-NL" baseline="0" dirty="0" err="1"/>
              <a:t>speak</a:t>
            </a:r>
            <a:r>
              <a:rPr lang="nl-NL" baseline="0" dirty="0"/>
              <a:t> </a:t>
            </a:r>
            <a:r>
              <a:rPr lang="nl-NL" baseline="0" dirty="0" err="1"/>
              <a:t>about</a:t>
            </a:r>
            <a:r>
              <a:rPr lang="nl-NL" baseline="0" dirty="0"/>
              <a:t> </a:t>
            </a:r>
            <a:r>
              <a:rPr lang="nl-NL" baseline="0" dirty="0" err="1"/>
              <a:t>our</a:t>
            </a:r>
            <a:r>
              <a:rPr lang="nl-NL" baseline="0" dirty="0"/>
              <a:t> recruitment procedure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initial</a:t>
            </a:r>
            <a:r>
              <a:rPr lang="nl-NL" baseline="0" dirty="0"/>
              <a:t>  </a:t>
            </a:r>
            <a:r>
              <a:rPr lang="nl-NL" baseline="0" dirty="0" err="1"/>
              <a:t>trainingprogramme</a:t>
            </a:r>
            <a:r>
              <a:rPr lang="nl-NL" baseline="0" dirty="0"/>
              <a:t> in </a:t>
            </a:r>
            <a:r>
              <a:rPr lang="nl-NL" baseline="0" dirty="0" err="1"/>
              <a:t>general</a:t>
            </a:r>
            <a:r>
              <a:rPr lang="nl-NL" baseline="0" dirty="0"/>
              <a:t>. I </a:t>
            </a:r>
            <a:r>
              <a:rPr lang="nl-NL" baseline="0" dirty="0" err="1"/>
              <a:t>won’t</a:t>
            </a:r>
            <a:r>
              <a:rPr lang="nl-NL" baseline="0" dirty="0"/>
              <a:t> focus on </a:t>
            </a:r>
            <a:r>
              <a:rPr lang="nl-NL" baseline="0" dirty="0" err="1"/>
              <a:t>career</a:t>
            </a:r>
            <a:r>
              <a:rPr lang="nl-NL" baseline="0" dirty="0"/>
              <a:t> </a:t>
            </a:r>
            <a:r>
              <a:rPr lang="nl-NL" baseline="0" dirty="0" err="1"/>
              <a:t>so</a:t>
            </a:r>
            <a:r>
              <a:rPr lang="nl-NL" baseline="0" dirty="0"/>
              <a:t> </a:t>
            </a:r>
            <a:r>
              <a:rPr lang="nl-NL" baseline="0" dirty="0" err="1"/>
              <a:t>much</a:t>
            </a:r>
            <a:r>
              <a:rPr lang="nl-NL" baseline="0" dirty="0"/>
              <a:t>, </a:t>
            </a:r>
            <a:r>
              <a:rPr lang="nl-NL" baseline="0" dirty="0" err="1"/>
              <a:t>because</a:t>
            </a:r>
            <a:r>
              <a:rPr lang="nl-NL" baseline="0" dirty="0"/>
              <a:t> </a:t>
            </a:r>
            <a:r>
              <a:rPr lang="nl-NL" baseline="0" dirty="0" err="1"/>
              <a:t>that</a:t>
            </a:r>
            <a:r>
              <a:rPr lang="nl-NL" baseline="0" dirty="0"/>
              <a:t> is </a:t>
            </a:r>
            <a:r>
              <a:rPr lang="nl-NL" baseline="0" dirty="0" err="1"/>
              <a:t>also</a:t>
            </a:r>
            <a:r>
              <a:rPr lang="nl-NL" baseline="0" dirty="0"/>
              <a:t> </a:t>
            </a:r>
            <a:r>
              <a:rPr lang="nl-NL" baseline="0" dirty="0" err="1"/>
              <a:t>not</a:t>
            </a:r>
            <a:r>
              <a:rPr lang="nl-NL" baseline="0" dirty="0"/>
              <a:t> </a:t>
            </a:r>
            <a:r>
              <a:rPr lang="nl-NL" baseline="0" dirty="0" smtClean="0"/>
              <a:t>different </a:t>
            </a:r>
            <a:r>
              <a:rPr lang="nl-NL" baseline="0" dirty="0" err="1" smtClean="0"/>
              <a:t>for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administrative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judges</a:t>
            </a:r>
            <a:r>
              <a:rPr lang="nl-NL" baseline="0" dirty="0" smtClean="0"/>
              <a:t>. </a:t>
            </a:r>
            <a:r>
              <a:rPr lang="nl-NL" baseline="0" dirty="0" err="1"/>
              <a:t>If</a:t>
            </a:r>
            <a:r>
              <a:rPr lang="nl-NL" baseline="0" dirty="0"/>
              <a:t> </a:t>
            </a:r>
            <a:r>
              <a:rPr lang="nl-NL" baseline="0" dirty="0" err="1"/>
              <a:t>there</a:t>
            </a:r>
            <a:r>
              <a:rPr lang="nl-NL" baseline="0" dirty="0"/>
              <a:t> are </a:t>
            </a:r>
            <a:r>
              <a:rPr lang="nl-NL" baseline="0" dirty="0" err="1"/>
              <a:t>questions</a:t>
            </a:r>
            <a:r>
              <a:rPr lang="nl-NL" baseline="0" dirty="0"/>
              <a:t> </a:t>
            </a:r>
            <a:r>
              <a:rPr lang="nl-NL" baseline="0" dirty="0" err="1"/>
              <a:t>about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career</a:t>
            </a:r>
            <a:r>
              <a:rPr lang="nl-NL" baseline="0" dirty="0"/>
              <a:t> of </a:t>
            </a:r>
            <a:r>
              <a:rPr lang="nl-NL" baseline="0" dirty="0" err="1"/>
              <a:t>judges</a:t>
            </a:r>
            <a:r>
              <a:rPr lang="nl-NL" baseline="0" dirty="0"/>
              <a:t> in </a:t>
            </a:r>
            <a:r>
              <a:rPr lang="nl-NL" baseline="0" dirty="0" err="1"/>
              <a:t>the</a:t>
            </a:r>
            <a:r>
              <a:rPr lang="nl-NL" baseline="0" dirty="0"/>
              <a:t> Netherlands, I </a:t>
            </a:r>
            <a:r>
              <a:rPr lang="nl-NL" baseline="0" dirty="0" err="1"/>
              <a:t>will</a:t>
            </a:r>
            <a:r>
              <a:rPr lang="nl-NL" baseline="0" dirty="0"/>
              <a:t> </a:t>
            </a:r>
            <a:r>
              <a:rPr lang="nl-NL" baseline="0" dirty="0" err="1"/>
              <a:t>try</a:t>
            </a:r>
            <a:r>
              <a:rPr lang="nl-NL" baseline="0" dirty="0"/>
              <a:t> </a:t>
            </a:r>
            <a:r>
              <a:rPr lang="nl-NL" baseline="0" dirty="0" err="1"/>
              <a:t>to</a:t>
            </a:r>
            <a:r>
              <a:rPr lang="nl-NL" baseline="0" dirty="0"/>
              <a:t> </a:t>
            </a:r>
            <a:r>
              <a:rPr lang="nl-NL" baseline="0" dirty="0" err="1"/>
              <a:t>answer</a:t>
            </a:r>
            <a:r>
              <a:rPr lang="nl-NL" baseline="0" dirty="0"/>
              <a:t> </a:t>
            </a:r>
            <a:r>
              <a:rPr lang="nl-NL" baseline="0" dirty="0" err="1"/>
              <a:t>them</a:t>
            </a:r>
            <a:r>
              <a:rPr lang="nl-NL" baseline="0" dirty="0"/>
              <a:t> later..</a:t>
            </a:r>
          </a:p>
          <a:p>
            <a:pPr marL="0" indent="0">
              <a:buNone/>
            </a:pPr>
            <a:endParaRPr lang="nl-NL" baseline="0" dirty="0"/>
          </a:p>
          <a:p>
            <a:pPr marL="0" indent="0">
              <a:buNone/>
            </a:pPr>
            <a:r>
              <a:rPr lang="nl-NL" baseline="0" dirty="0"/>
              <a:t>Ad 3. We are a </a:t>
            </a:r>
            <a:r>
              <a:rPr lang="nl-NL" baseline="0" dirty="0" err="1"/>
              <a:t>pragmatic</a:t>
            </a:r>
            <a:r>
              <a:rPr lang="nl-NL" baseline="0" dirty="0"/>
              <a:t> society. </a:t>
            </a:r>
            <a:r>
              <a:rPr lang="nl-NL" baseline="0" dirty="0" err="1"/>
              <a:t>This</a:t>
            </a:r>
            <a:r>
              <a:rPr lang="nl-NL" baseline="0" dirty="0"/>
              <a:t> </a:t>
            </a:r>
            <a:r>
              <a:rPr lang="nl-NL" baseline="0" dirty="0" err="1"/>
              <a:t>potential</a:t>
            </a:r>
            <a:r>
              <a:rPr lang="nl-NL" baseline="0" dirty="0"/>
              <a:t> field of conflict </a:t>
            </a:r>
            <a:r>
              <a:rPr lang="nl-NL" baseline="0" dirty="0" err="1"/>
              <a:t>didn’t</a:t>
            </a:r>
            <a:r>
              <a:rPr lang="nl-NL" baseline="0" dirty="0"/>
              <a:t> </a:t>
            </a:r>
            <a:r>
              <a:rPr lang="nl-NL" baseline="0" dirty="0" err="1"/>
              <a:t>motivate</a:t>
            </a:r>
            <a:r>
              <a:rPr lang="nl-NL" baseline="0" dirty="0"/>
              <a:t> </a:t>
            </a:r>
            <a:r>
              <a:rPr lang="nl-NL" baseline="0" dirty="0" err="1"/>
              <a:t>us</a:t>
            </a:r>
            <a:r>
              <a:rPr lang="nl-NL" baseline="0" dirty="0"/>
              <a:t> </a:t>
            </a:r>
            <a:r>
              <a:rPr lang="nl-NL" baseline="0" dirty="0" err="1"/>
              <a:t>to</a:t>
            </a:r>
            <a:r>
              <a:rPr lang="nl-NL" baseline="0" dirty="0"/>
              <a:t> make </a:t>
            </a:r>
            <a:r>
              <a:rPr lang="nl-NL" baseline="0" dirty="0" err="1"/>
              <a:t>difference</a:t>
            </a:r>
            <a:r>
              <a:rPr lang="nl-NL" baseline="0" dirty="0"/>
              <a:t>. In </a:t>
            </a:r>
            <a:r>
              <a:rPr lang="nl-NL" baseline="0" dirty="0" err="1"/>
              <a:t>practice</a:t>
            </a:r>
            <a:r>
              <a:rPr lang="nl-NL" baseline="0" dirty="0"/>
              <a:t> </a:t>
            </a:r>
            <a:r>
              <a:rPr lang="nl-NL" baseline="0" dirty="0" err="1"/>
              <a:t>it</a:t>
            </a:r>
            <a:r>
              <a:rPr lang="nl-NL" baseline="0" dirty="0"/>
              <a:t> </a:t>
            </a:r>
            <a:r>
              <a:rPr lang="nl-NL" baseline="0" dirty="0" err="1"/>
              <a:t>doesn’t</a:t>
            </a:r>
            <a:r>
              <a:rPr lang="nl-NL" baseline="0" dirty="0"/>
              <a:t> </a:t>
            </a:r>
            <a:r>
              <a:rPr lang="nl-NL" baseline="0" dirty="0" err="1"/>
              <a:t>cause</a:t>
            </a:r>
            <a:r>
              <a:rPr lang="nl-NL" baseline="0" dirty="0"/>
              <a:t> </a:t>
            </a:r>
            <a:r>
              <a:rPr lang="nl-NL" baseline="0" dirty="0" err="1"/>
              <a:t>problems</a:t>
            </a:r>
            <a:r>
              <a:rPr lang="nl-NL" baseline="0" dirty="0"/>
              <a:t>. Administrative </a:t>
            </a:r>
            <a:r>
              <a:rPr lang="nl-NL" baseline="0" dirty="0" err="1"/>
              <a:t>judges</a:t>
            </a:r>
            <a:r>
              <a:rPr lang="nl-NL" baseline="0" dirty="0"/>
              <a:t> </a:t>
            </a:r>
            <a:r>
              <a:rPr lang="nl-NL" baseline="0" dirty="0" err="1"/>
              <a:t>can</a:t>
            </a:r>
            <a:r>
              <a:rPr lang="nl-NL" baseline="0" dirty="0"/>
              <a:t> </a:t>
            </a:r>
            <a:r>
              <a:rPr lang="nl-NL" baseline="0" dirty="0" err="1"/>
              <a:t>operate</a:t>
            </a:r>
            <a:r>
              <a:rPr lang="nl-NL" baseline="0" dirty="0"/>
              <a:t> </a:t>
            </a:r>
            <a:r>
              <a:rPr lang="nl-NL" baseline="0" dirty="0" err="1"/>
              <a:t>totally</a:t>
            </a:r>
            <a:r>
              <a:rPr lang="nl-NL" baseline="0" dirty="0"/>
              <a:t> </a:t>
            </a:r>
            <a:r>
              <a:rPr lang="nl-NL" baseline="0" dirty="0" err="1"/>
              <a:t>independant</a:t>
            </a:r>
            <a:r>
              <a:rPr lang="nl-NL" baseline="0" dirty="0"/>
              <a:t>. </a:t>
            </a:r>
            <a:r>
              <a:rPr lang="nl-NL" baseline="0" dirty="0" err="1"/>
              <a:t>To</a:t>
            </a:r>
            <a:r>
              <a:rPr lang="nl-NL" baseline="0" dirty="0"/>
              <a:t> </a:t>
            </a:r>
            <a:r>
              <a:rPr lang="nl-NL" baseline="0" dirty="0" err="1"/>
              <a:t>give</a:t>
            </a:r>
            <a:r>
              <a:rPr lang="nl-NL" baseline="0" dirty="0"/>
              <a:t> </a:t>
            </a:r>
            <a:r>
              <a:rPr lang="nl-NL" baseline="0" dirty="0" err="1"/>
              <a:t>you</a:t>
            </a:r>
            <a:r>
              <a:rPr lang="nl-NL" baseline="0" dirty="0"/>
              <a:t> </a:t>
            </a:r>
            <a:r>
              <a:rPr lang="nl-NL" baseline="0" dirty="0" err="1"/>
              <a:t>an</a:t>
            </a:r>
            <a:r>
              <a:rPr lang="nl-NL" baseline="0" dirty="0"/>
              <a:t> </a:t>
            </a:r>
            <a:r>
              <a:rPr lang="nl-NL" baseline="0" dirty="0" err="1"/>
              <a:t>idea</a:t>
            </a:r>
            <a:r>
              <a:rPr lang="nl-NL" baseline="0" dirty="0"/>
              <a:t>: 75 % of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administrative</a:t>
            </a:r>
            <a:r>
              <a:rPr lang="nl-NL" baseline="0" dirty="0"/>
              <a:t> cases </a:t>
            </a:r>
            <a:r>
              <a:rPr lang="nl-NL" baseline="0" dirty="0" err="1"/>
              <a:t>against</a:t>
            </a:r>
            <a:r>
              <a:rPr lang="nl-NL" baseline="0" dirty="0"/>
              <a:t> a </a:t>
            </a:r>
            <a:r>
              <a:rPr lang="nl-NL" baseline="0" dirty="0" err="1"/>
              <a:t>governmental</a:t>
            </a:r>
            <a:r>
              <a:rPr lang="nl-NL" baseline="0" dirty="0"/>
              <a:t> body prove </a:t>
            </a:r>
            <a:r>
              <a:rPr lang="nl-NL" baseline="0" dirty="0" err="1"/>
              <a:t>to</a:t>
            </a:r>
            <a:r>
              <a:rPr lang="nl-NL" baseline="0" dirty="0"/>
              <a:t> </a:t>
            </a:r>
            <a:r>
              <a:rPr lang="nl-NL" baseline="0" dirty="0" err="1"/>
              <a:t>be</a:t>
            </a:r>
            <a:r>
              <a:rPr lang="nl-NL" baseline="0" dirty="0"/>
              <a:t> </a:t>
            </a:r>
            <a:r>
              <a:rPr lang="nl-NL" baseline="0" dirty="0" err="1"/>
              <a:t>unfounded</a:t>
            </a:r>
            <a:r>
              <a:rPr lang="nl-NL" baseline="0" dirty="0"/>
              <a:t>. In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other</a:t>
            </a:r>
            <a:r>
              <a:rPr lang="nl-NL" baseline="0" dirty="0"/>
              <a:t> 25%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government</a:t>
            </a:r>
            <a:r>
              <a:rPr lang="nl-NL" baseline="0" dirty="0"/>
              <a:t> </a:t>
            </a:r>
            <a:r>
              <a:rPr lang="nl-NL" baseline="0" dirty="0" err="1"/>
              <a:t>will</a:t>
            </a:r>
            <a:r>
              <a:rPr lang="nl-NL" baseline="0" dirty="0"/>
              <a:t> correct </a:t>
            </a:r>
            <a:r>
              <a:rPr lang="nl-NL" baseline="0" dirty="0" err="1"/>
              <a:t>their</a:t>
            </a:r>
            <a:r>
              <a:rPr lang="nl-NL" baseline="0" dirty="0"/>
              <a:t> </a:t>
            </a:r>
            <a:r>
              <a:rPr lang="nl-NL" baseline="0" dirty="0" err="1"/>
              <a:t>decision</a:t>
            </a:r>
            <a:r>
              <a:rPr lang="nl-NL" baseline="0" dirty="0"/>
              <a:t> without protest, </a:t>
            </a:r>
            <a:r>
              <a:rPr lang="nl-NL" baseline="0" dirty="0" err="1"/>
              <a:t>other</a:t>
            </a:r>
            <a:r>
              <a:rPr lang="nl-NL" baseline="0" dirty="0"/>
              <a:t> </a:t>
            </a:r>
            <a:r>
              <a:rPr lang="nl-NL" baseline="0" dirty="0" err="1"/>
              <a:t>than</a:t>
            </a:r>
            <a:r>
              <a:rPr lang="nl-NL" baseline="0" dirty="0"/>
              <a:t> </a:t>
            </a:r>
            <a:r>
              <a:rPr lang="nl-NL" baseline="0" dirty="0" err="1"/>
              <a:t>going</a:t>
            </a:r>
            <a:r>
              <a:rPr lang="nl-NL" baseline="0" dirty="0"/>
              <a:t> in appeal.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6F57F-9897-47A1-BB08-531245BDF26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8225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nl-NL" dirty="0">
                <a:latin typeface="Arial" panose="020B0604020202020204" pitchFamily="34" charset="0"/>
              </a:rPr>
              <a:t>National court structure</a:t>
            </a:r>
          </a:p>
          <a:p>
            <a:pPr eaLnBrk="1" hangingPunct="1"/>
            <a:r>
              <a:rPr lang="en-US" altLang="nl-NL" dirty="0">
                <a:latin typeface="Arial" panose="020B0604020202020204" pitchFamily="34" charset="0"/>
              </a:rPr>
              <a:t>The Judiciary has in 2013 evolved from 19 district courts, 5 courts of appeal </a:t>
            </a:r>
            <a:r>
              <a:rPr lang="en-US" altLang="nl-NL" dirty="0" err="1">
                <a:latin typeface="Arial" panose="020B0604020202020204" pitchFamily="34" charset="0"/>
              </a:rPr>
              <a:t>en</a:t>
            </a:r>
            <a:r>
              <a:rPr lang="en-US" altLang="nl-NL" dirty="0">
                <a:latin typeface="Arial" panose="020B0604020202020204" pitchFamily="34" charset="0"/>
              </a:rPr>
              <a:t> 1 supreme court into:</a:t>
            </a:r>
          </a:p>
          <a:p>
            <a:pPr eaLnBrk="1" hangingPunct="1"/>
            <a:endParaRPr lang="en-US" altLang="nl-NL" dirty="0">
              <a:latin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6F57F-9897-47A1-BB08-531245BDF26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4870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The </a:t>
            </a:r>
            <a:r>
              <a:rPr lang="nl-NL" dirty="0" err="1"/>
              <a:t>administrative</a:t>
            </a:r>
            <a:r>
              <a:rPr lang="nl-NL" dirty="0"/>
              <a:t> </a:t>
            </a:r>
            <a:r>
              <a:rPr lang="nl-NL" dirty="0" err="1"/>
              <a:t>division</a:t>
            </a:r>
            <a:r>
              <a:rPr lang="nl-NL" dirty="0"/>
              <a:t> in</a:t>
            </a:r>
            <a:r>
              <a:rPr lang="nl-NL" baseline="0" dirty="0"/>
              <a:t> first </a:t>
            </a:r>
            <a:r>
              <a:rPr lang="nl-NL" baseline="0" dirty="0" err="1"/>
              <a:t>instance</a:t>
            </a:r>
            <a:r>
              <a:rPr lang="nl-NL" baseline="0" dirty="0"/>
              <a:t> is </a:t>
            </a:r>
            <a:r>
              <a:rPr lang="nl-NL" baseline="0" dirty="0" err="1"/>
              <a:t>integrated</a:t>
            </a:r>
            <a:r>
              <a:rPr lang="nl-NL" baseline="0" dirty="0"/>
              <a:t> in </a:t>
            </a:r>
            <a:r>
              <a:rPr lang="nl-NL" baseline="0" dirty="0" err="1"/>
              <a:t>the</a:t>
            </a:r>
            <a:r>
              <a:rPr lang="nl-NL" baseline="0" dirty="0"/>
              <a:t> district courts.</a:t>
            </a:r>
          </a:p>
          <a:p>
            <a:endParaRPr lang="nl-NL" baseline="0" dirty="0"/>
          </a:p>
          <a:p>
            <a:r>
              <a:rPr lang="nl-NL" baseline="0" dirty="0"/>
              <a:t>In appeal we have apart </a:t>
            </a:r>
            <a:r>
              <a:rPr lang="nl-NL" baseline="0" dirty="0" err="1"/>
              <a:t>from</a:t>
            </a:r>
            <a:r>
              <a:rPr lang="nl-NL" baseline="0" dirty="0"/>
              <a:t> </a:t>
            </a:r>
            <a:r>
              <a:rPr lang="nl-NL" baseline="0" dirty="0" err="1"/>
              <a:t>the</a:t>
            </a:r>
            <a:r>
              <a:rPr lang="nl-NL" baseline="0" dirty="0"/>
              <a:t> courts of </a:t>
            </a:r>
            <a:r>
              <a:rPr lang="nl-NL" baseline="0" dirty="0" smtClean="0"/>
              <a:t>appeal, </a:t>
            </a:r>
            <a:r>
              <a:rPr lang="nl-NL" baseline="0" dirty="0"/>
              <a:t>3 appeal </a:t>
            </a:r>
            <a:r>
              <a:rPr lang="nl-NL" baseline="0" dirty="0" err="1"/>
              <a:t>bodies</a:t>
            </a:r>
            <a:r>
              <a:rPr lang="nl-NL" baseline="0" dirty="0"/>
              <a:t> </a:t>
            </a:r>
            <a:r>
              <a:rPr lang="nl-NL" baseline="0" dirty="0" err="1"/>
              <a:t>specialised</a:t>
            </a:r>
            <a:r>
              <a:rPr lang="nl-NL" baseline="0" dirty="0"/>
              <a:t> in </a:t>
            </a:r>
            <a:r>
              <a:rPr lang="nl-NL" baseline="0" dirty="0" err="1"/>
              <a:t>adminstrative</a:t>
            </a:r>
            <a:r>
              <a:rPr lang="nl-NL" baseline="0" dirty="0"/>
              <a:t> cases. In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law</a:t>
            </a:r>
            <a:r>
              <a:rPr lang="nl-NL" baseline="0" dirty="0"/>
              <a:t> is </a:t>
            </a:r>
            <a:r>
              <a:rPr lang="nl-NL" baseline="0" dirty="0" err="1"/>
              <a:t>registered</a:t>
            </a:r>
            <a:r>
              <a:rPr lang="nl-NL" baseline="0" dirty="0"/>
              <a:t> </a:t>
            </a:r>
            <a:r>
              <a:rPr lang="nl-NL" baseline="0" dirty="0" err="1"/>
              <a:t>which</a:t>
            </a:r>
            <a:r>
              <a:rPr lang="nl-NL" baseline="0" dirty="0"/>
              <a:t> kind of cases go </a:t>
            </a:r>
            <a:r>
              <a:rPr lang="nl-NL" baseline="0" dirty="0" err="1"/>
              <a:t>to</a:t>
            </a:r>
            <a:r>
              <a:rPr lang="nl-NL" baseline="0" dirty="0"/>
              <a:t> </a:t>
            </a:r>
            <a:r>
              <a:rPr lang="nl-NL" baseline="0" dirty="0" err="1"/>
              <a:t>which</a:t>
            </a:r>
            <a:r>
              <a:rPr lang="nl-NL" baseline="0" dirty="0"/>
              <a:t> body.</a:t>
            </a:r>
          </a:p>
          <a:p>
            <a:endParaRPr lang="nl-NL" baseline="0" dirty="0"/>
          </a:p>
          <a:p>
            <a:r>
              <a:rPr lang="nl-NL" baseline="0" dirty="0"/>
              <a:t>We have </a:t>
            </a:r>
            <a:r>
              <a:rPr lang="nl-NL" baseline="0" dirty="0" err="1"/>
              <a:t>about</a:t>
            </a:r>
            <a:r>
              <a:rPr lang="nl-NL" baseline="0" dirty="0"/>
              <a:t> 2500 </a:t>
            </a:r>
            <a:r>
              <a:rPr lang="nl-NL" baseline="0" dirty="0" err="1"/>
              <a:t>judges</a:t>
            </a:r>
            <a:r>
              <a:rPr lang="nl-NL" baseline="0" dirty="0"/>
              <a:t> </a:t>
            </a:r>
            <a:r>
              <a:rPr lang="nl-NL" baseline="0" dirty="0" err="1"/>
              <a:t>working</a:t>
            </a:r>
            <a:r>
              <a:rPr lang="nl-NL" baseline="0" dirty="0"/>
              <a:t> in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judiciary</a:t>
            </a:r>
            <a:endParaRPr lang="nl-NL" baseline="0" dirty="0"/>
          </a:p>
          <a:p>
            <a:r>
              <a:rPr lang="nl-NL" baseline="0" dirty="0"/>
              <a:t>1.6 </a:t>
            </a:r>
            <a:r>
              <a:rPr lang="nl-NL" baseline="0" dirty="0" err="1"/>
              <a:t>million</a:t>
            </a:r>
            <a:r>
              <a:rPr lang="nl-NL" baseline="0" dirty="0"/>
              <a:t> cases in 2018 in </a:t>
            </a:r>
            <a:r>
              <a:rPr lang="nl-NL" baseline="0" dirty="0" err="1"/>
              <a:t>total</a:t>
            </a:r>
            <a:endParaRPr lang="nl-NL" baseline="0" dirty="0"/>
          </a:p>
          <a:p>
            <a:r>
              <a:rPr lang="nl-NL" baseline="0" dirty="0"/>
              <a:t>Administrative cases in first </a:t>
            </a:r>
            <a:r>
              <a:rPr lang="nl-NL" baseline="0" dirty="0" err="1"/>
              <a:t>instance</a:t>
            </a:r>
            <a:r>
              <a:rPr lang="nl-NL" baseline="0" dirty="0"/>
              <a:t>: 100.000 (40.000 </a:t>
            </a:r>
            <a:r>
              <a:rPr lang="nl-NL" baseline="0" dirty="0" err="1"/>
              <a:t>administrative</a:t>
            </a:r>
            <a:r>
              <a:rPr lang="nl-NL" baseline="0" dirty="0"/>
              <a:t>, 35.000 </a:t>
            </a:r>
            <a:r>
              <a:rPr lang="nl-NL" baseline="0" dirty="0" err="1"/>
              <a:t>foreigners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25.000 </a:t>
            </a:r>
            <a:r>
              <a:rPr lang="nl-NL" baseline="0" dirty="0" err="1"/>
              <a:t>tax</a:t>
            </a:r>
            <a:r>
              <a:rPr lang="nl-NL" baseline="0" dirty="0"/>
              <a:t>)</a:t>
            </a:r>
          </a:p>
          <a:p>
            <a:r>
              <a:rPr lang="nl-NL" baseline="0" dirty="0"/>
              <a:t>                                   in appeal: 13.500  </a:t>
            </a:r>
            <a:r>
              <a:rPr lang="nl-NL" dirty="0">
                <a:cs typeface="+mn-cs"/>
              </a:rPr>
              <a:t>(3500 </a:t>
            </a:r>
            <a:r>
              <a:rPr lang="nl-NL" dirty="0" err="1">
                <a:cs typeface="+mn-cs"/>
              </a:rPr>
              <a:t>tax</a:t>
            </a:r>
            <a:r>
              <a:rPr lang="nl-NL" dirty="0">
                <a:cs typeface="+mn-cs"/>
              </a:rPr>
              <a:t> en 10.000 CRvB en CBB)</a:t>
            </a:r>
          </a:p>
          <a:p>
            <a:endParaRPr lang="nl-NL" dirty="0">
              <a:cs typeface="+mn-cs"/>
            </a:endParaRPr>
          </a:p>
          <a:p>
            <a:r>
              <a:rPr lang="nl-NL" dirty="0">
                <a:cs typeface="+mn-cs"/>
              </a:rPr>
              <a:t>In these </a:t>
            </a:r>
            <a:r>
              <a:rPr lang="nl-NL" dirty="0" err="1">
                <a:cs typeface="+mn-cs"/>
              </a:rPr>
              <a:t>figures</a:t>
            </a:r>
            <a:r>
              <a:rPr lang="nl-NL" baseline="0" dirty="0">
                <a:cs typeface="+mn-cs"/>
              </a:rPr>
              <a:t> </a:t>
            </a:r>
            <a:r>
              <a:rPr lang="nl-NL" baseline="0" dirty="0" err="1">
                <a:cs typeface="+mn-cs"/>
              </a:rPr>
              <a:t>the</a:t>
            </a:r>
            <a:r>
              <a:rPr lang="nl-NL" baseline="0" dirty="0">
                <a:cs typeface="+mn-cs"/>
              </a:rPr>
              <a:t> cases of </a:t>
            </a:r>
            <a:r>
              <a:rPr lang="nl-NL" baseline="0" dirty="0" err="1">
                <a:cs typeface="+mn-cs"/>
              </a:rPr>
              <a:t>the</a:t>
            </a:r>
            <a:r>
              <a:rPr lang="nl-NL" baseline="0" dirty="0">
                <a:cs typeface="+mn-cs"/>
              </a:rPr>
              <a:t> Council of State are </a:t>
            </a:r>
            <a:r>
              <a:rPr lang="nl-NL" baseline="0" dirty="0" err="1">
                <a:cs typeface="+mn-cs"/>
              </a:rPr>
              <a:t>not</a:t>
            </a:r>
            <a:r>
              <a:rPr lang="nl-NL" baseline="0" dirty="0">
                <a:cs typeface="+mn-cs"/>
              </a:rPr>
              <a:t> </a:t>
            </a:r>
            <a:r>
              <a:rPr lang="nl-NL" baseline="0" dirty="0" err="1">
                <a:cs typeface="+mn-cs"/>
              </a:rPr>
              <a:t>included</a:t>
            </a:r>
            <a:endParaRPr lang="nl-NL" dirty="0">
              <a:cs typeface="+mn-cs"/>
            </a:endParaRPr>
          </a:p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6F57F-9897-47A1-BB08-531245BDF26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9900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6F57F-9897-47A1-BB08-531245BDF26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2782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Statutory</a:t>
            </a:r>
            <a:r>
              <a:rPr lang="nl-NL" dirty="0"/>
              <a:t> </a:t>
            </a:r>
            <a:r>
              <a:rPr lang="nl-NL" dirty="0" err="1"/>
              <a:t>duties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responsibilities</a:t>
            </a:r>
            <a:r>
              <a:rPr lang="nl-NL" dirty="0"/>
              <a:t>:</a:t>
            </a:r>
            <a:br>
              <a:rPr lang="nl-NL" dirty="0"/>
            </a:br>
            <a:endParaRPr lang="nl-NL" dirty="0"/>
          </a:p>
          <a:p>
            <a:r>
              <a:rPr lang="nl-NL" b="1" dirty="0" err="1"/>
              <a:t>Reason</a:t>
            </a:r>
            <a:r>
              <a:rPr lang="nl-NL" b="1" dirty="0"/>
              <a:t> </a:t>
            </a:r>
            <a:r>
              <a:rPr lang="nl-NL" b="1" dirty="0" err="1"/>
              <a:t>to</a:t>
            </a:r>
            <a:r>
              <a:rPr lang="nl-NL" b="1" dirty="0"/>
              <a:t> </a:t>
            </a:r>
            <a:r>
              <a:rPr lang="nl-NL" b="1" dirty="0" err="1"/>
              <a:t>install</a:t>
            </a:r>
            <a:r>
              <a:rPr lang="nl-NL" b="1" dirty="0"/>
              <a:t> </a:t>
            </a:r>
            <a:r>
              <a:rPr lang="nl-NL" b="1" dirty="0" err="1"/>
              <a:t>the</a:t>
            </a:r>
            <a:r>
              <a:rPr lang="nl-NL" b="1" dirty="0"/>
              <a:t> Council: </a:t>
            </a:r>
            <a:r>
              <a:rPr lang="nl-NL" b="1" dirty="0" err="1"/>
              <a:t>to</a:t>
            </a:r>
            <a:r>
              <a:rPr lang="nl-NL" b="1" dirty="0"/>
              <a:t> get a more </a:t>
            </a:r>
            <a:r>
              <a:rPr lang="nl-NL" b="1" dirty="0" err="1"/>
              <a:t>effectively</a:t>
            </a:r>
            <a:r>
              <a:rPr lang="nl-NL" b="1" dirty="0"/>
              <a:t> </a:t>
            </a:r>
            <a:r>
              <a:rPr lang="nl-NL" b="1" dirty="0" err="1"/>
              <a:t>and</a:t>
            </a:r>
            <a:r>
              <a:rPr lang="nl-NL" b="1" dirty="0"/>
              <a:t> independent system. The council does </a:t>
            </a:r>
            <a:r>
              <a:rPr lang="nl-NL" b="1" dirty="0" err="1"/>
              <a:t>not</a:t>
            </a:r>
            <a:r>
              <a:rPr lang="nl-NL" b="1" dirty="0"/>
              <a:t> </a:t>
            </a:r>
            <a:r>
              <a:rPr lang="nl-NL" b="1" dirty="0" err="1"/>
              <a:t>judge</a:t>
            </a:r>
            <a:r>
              <a:rPr lang="nl-NL" b="1" dirty="0"/>
              <a:t>!!!</a:t>
            </a:r>
          </a:p>
          <a:p>
            <a:endParaRPr lang="nl-NL" b="1" dirty="0"/>
          </a:p>
          <a:p>
            <a:r>
              <a:rPr lang="nl-NL" b="1" dirty="0" err="1"/>
              <a:t>Among</a:t>
            </a:r>
            <a:r>
              <a:rPr lang="nl-NL" b="1" dirty="0"/>
              <a:t> </a:t>
            </a:r>
            <a:r>
              <a:rPr lang="nl-NL" b="1" dirty="0" err="1"/>
              <a:t>other</a:t>
            </a:r>
            <a:r>
              <a:rPr lang="nl-NL" b="1" dirty="0"/>
              <a:t> </a:t>
            </a:r>
            <a:r>
              <a:rPr lang="nl-NL" b="1" dirty="0" err="1"/>
              <a:t>things</a:t>
            </a:r>
            <a:r>
              <a:rPr lang="nl-NL" b="1" baseline="0" dirty="0"/>
              <a:t> </a:t>
            </a:r>
            <a:r>
              <a:rPr lang="nl-NL" b="1" baseline="0" dirty="0" err="1"/>
              <a:t>the</a:t>
            </a:r>
            <a:r>
              <a:rPr lang="nl-NL" b="1" baseline="0" dirty="0"/>
              <a:t> Council is </a:t>
            </a:r>
            <a:r>
              <a:rPr lang="nl-NL" b="1" baseline="0" dirty="0" err="1"/>
              <a:t>responsible</a:t>
            </a:r>
            <a:r>
              <a:rPr lang="nl-NL" b="1" baseline="0" dirty="0"/>
              <a:t> </a:t>
            </a:r>
            <a:r>
              <a:rPr lang="nl-NL" b="1" baseline="0" dirty="0" err="1"/>
              <a:t>for</a:t>
            </a:r>
            <a:r>
              <a:rPr lang="nl-NL" b="1" baseline="0" dirty="0"/>
              <a:t> </a:t>
            </a:r>
            <a:r>
              <a:rPr lang="nl-NL" b="1" dirty="0"/>
              <a:t>      </a:t>
            </a:r>
          </a:p>
          <a:p>
            <a:r>
              <a:rPr lang="nl-NL" dirty="0"/>
              <a:t>Financial </a:t>
            </a:r>
            <a:r>
              <a:rPr lang="nl-NL" dirty="0" err="1"/>
              <a:t>economic</a:t>
            </a:r>
            <a:r>
              <a:rPr lang="nl-NL" dirty="0"/>
              <a:t> policy</a:t>
            </a:r>
          </a:p>
          <a:p>
            <a:endParaRPr lang="nl-NL" sz="1050" dirty="0"/>
          </a:p>
          <a:p>
            <a:r>
              <a:rPr lang="nl-NL" b="1" dirty="0" err="1"/>
              <a:t>Allocation</a:t>
            </a:r>
            <a:r>
              <a:rPr lang="nl-NL" b="1" dirty="0"/>
              <a:t> of </a:t>
            </a:r>
            <a:r>
              <a:rPr lang="nl-NL" b="1" dirty="0" err="1"/>
              <a:t>the</a:t>
            </a:r>
            <a:r>
              <a:rPr lang="nl-NL" b="1" dirty="0"/>
              <a:t> budget </a:t>
            </a:r>
            <a:r>
              <a:rPr lang="nl-NL" b="1" dirty="0" err="1"/>
              <a:t>to</a:t>
            </a:r>
            <a:r>
              <a:rPr lang="nl-NL" b="1" dirty="0"/>
              <a:t> </a:t>
            </a:r>
            <a:r>
              <a:rPr lang="nl-NL" b="1" dirty="0" err="1"/>
              <a:t>the</a:t>
            </a:r>
            <a:r>
              <a:rPr lang="nl-NL" b="1" dirty="0"/>
              <a:t> different courts. </a:t>
            </a:r>
          </a:p>
          <a:p>
            <a:r>
              <a:rPr lang="nl-NL" b="1" dirty="0"/>
              <a:t>Budget </a:t>
            </a:r>
            <a:r>
              <a:rPr lang="nl-NL" b="1" dirty="0" err="1"/>
              <a:t>for</a:t>
            </a:r>
            <a:r>
              <a:rPr lang="nl-NL" b="1" dirty="0"/>
              <a:t>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judiciary</a:t>
            </a:r>
            <a:r>
              <a:rPr lang="nl-NL" b="1" dirty="0"/>
              <a:t> </a:t>
            </a:r>
            <a:r>
              <a:rPr lang="nl-NL" b="1" dirty="0" err="1"/>
              <a:t>nearly</a:t>
            </a:r>
            <a:r>
              <a:rPr lang="nl-NL" b="1" dirty="0"/>
              <a:t> 1 </a:t>
            </a:r>
            <a:r>
              <a:rPr lang="nl-NL" b="1" dirty="0" err="1"/>
              <a:t>billion</a:t>
            </a:r>
            <a:r>
              <a:rPr lang="nl-NL" b="1" dirty="0"/>
              <a:t> </a:t>
            </a:r>
            <a:r>
              <a:rPr lang="nl-NL" b="1" dirty="0" err="1"/>
              <a:t>euros</a:t>
            </a:r>
            <a:endParaRPr lang="nl-NL" b="1" dirty="0"/>
          </a:p>
          <a:p>
            <a:r>
              <a:rPr lang="nl-NL" dirty="0"/>
              <a:t>Management </a:t>
            </a:r>
          </a:p>
          <a:p>
            <a:r>
              <a:rPr lang="nl-NL" dirty="0" err="1"/>
              <a:t>Quality</a:t>
            </a:r>
            <a:endParaRPr lang="nl-NL" dirty="0"/>
          </a:p>
          <a:p>
            <a:r>
              <a:rPr lang="nl-NL" dirty="0" err="1"/>
              <a:t>Integrity</a:t>
            </a:r>
            <a:endParaRPr lang="nl-NL" dirty="0"/>
          </a:p>
          <a:p>
            <a:r>
              <a:rPr lang="nl-NL" dirty="0" err="1"/>
              <a:t>Advice</a:t>
            </a:r>
            <a:r>
              <a:rPr lang="nl-NL" dirty="0"/>
              <a:t> on </a:t>
            </a:r>
            <a:r>
              <a:rPr lang="nl-NL" dirty="0" err="1"/>
              <a:t>legislation</a:t>
            </a:r>
            <a:endParaRPr lang="nl-NL" dirty="0"/>
          </a:p>
          <a:p>
            <a:r>
              <a:rPr lang="nl-NL" dirty="0"/>
              <a:t>IT, </a:t>
            </a:r>
            <a:r>
              <a:rPr lang="nl-NL" b="1" dirty="0" err="1"/>
              <a:t>selection</a:t>
            </a:r>
            <a:r>
              <a:rPr lang="nl-NL" b="1" dirty="0"/>
              <a:t> </a:t>
            </a:r>
            <a:r>
              <a:rPr lang="nl-NL" b="1" dirty="0" err="1"/>
              <a:t>and</a:t>
            </a:r>
            <a:r>
              <a:rPr lang="nl-NL" b="1" dirty="0"/>
              <a:t> training</a:t>
            </a:r>
            <a:r>
              <a:rPr lang="nl-NL" dirty="0"/>
              <a:t>, </a:t>
            </a:r>
            <a:r>
              <a:rPr lang="nl-NL" dirty="0" err="1"/>
              <a:t>academic</a:t>
            </a:r>
            <a:r>
              <a:rPr lang="nl-NL" dirty="0"/>
              <a:t> research</a:t>
            </a:r>
          </a:p>
          <a:p>
            <a:r>
              <a:rPr lang="nl-NL" dirty="0"/>
              <a:t>Communication </a:t>
            </a:r>
            <a:r>
              <a:rPr lang="nl-NL" dirty="0" err="1"/>
              <a:t>and</a:t>
            </a:r>
            <a:r>
              <a:rPr lang="nl-NL" dirty="0"/>
              <a:t> international cooperation</a:t>
            </a:r>
            <a:endParaRPr lang="nl-NL" b="1" dirty="0"/>
          </a:p>
          <a:p>
            <a:endParaRPr lang="nl-NL" b="1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6F57F-9897-47A1-BB08-531245BDF26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0542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So</a:t>
            </a:r>
            <a:r>
              <a:rPr lang="nl-NL" dirty="0"/>
              <a:t> far </a:t>
            </a:r>
            <a:r>
              <a:rPr lang="nl-NL" dirty="0" err="1"/>
              <a:t>some</a:t>
            </a:r>
            <a:r>
              <a:rPr lang="nl-NL" dirty="0"/>
              <a:t> background</a:t>
            </a:r>
            <a:r>
              <a:rPr lang="nl-NL" baseline="0" dirty="0"/>
              <a:t> information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6F57F-9897-47A1-BB08-531245BDF26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1209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825843" y="4276753"/>
            <a:ext cx="4759411" cy="839420"/>
          </a:xfrm>
        </p:spPr>
        <p:txBody>
          <a:bodyPr>
            <a:noAutofit/>
          </a:bodyPr>
          <a:lstStyle>
            <a:lvl1pPr>
              <a:lnSpc>
                <a:spcPct val="150000"/>
              </a:lnSpc>
              <a:defRPr sz="4400" baseline="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1" t="-1053" r="-15921" b="1053"/>
          <a:stretch/>
        </p:blipFill>
        <p:spPr>
          <a:xfrm>
            <a:off x="5757815" y="-90000"/>
            <a:ext cx="7656306" cy="69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35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292470"/>
            <a:ext cx="10363200" cy="712177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nl-NL" dirty="0"/>
              <a:t>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2215662"/>
            <a:ext cx="10363200" cy="4440115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Tekst</a:t>
            </a:r>
            <a:endParaRPr lang="en-US" dirty="0"/>
          </a:p>
        </p:txBody>
      </p:sp>
      <p:sp>
        <p:nvSpPr>
          <p:cNvPr id="4" name="Tekstvak 3"/>
          <p:cNvSpPr txBox="1"/>
          <p:nvPr userDrawn="1"/>
        </p:nvSpPr>
        <p:spPr>
          <a:xfrm>
            <a:off x="9134475" y="342900"/>
            <a:ext cx="214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>
                <a:solidFill>
                  <a:srgbClr val="76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www.ssr.nl</a:t>
            </a:r>
          </a:p>
        </p:txBody>
      </p:sp>
      <p:sp>
        <p:nvSpPr>
          <p:cNvPr id="5" name="Tekstvak 4"/>
          <p:cNvSpPr txBox="1"/>
          <p:nvPr userDrawn="1"/>
        </p:nvSpPr>
        <p:spPr>
          <a:xfrm>
            <a:off x="11547021" y="6286445"/>
            <a:ext cx="644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>
                <a:solidFill>
                  <a:srgbClr val="767171"/>
                </a:solidFill>
              </a:rPr>
              <a:t>©</a:t>
            </a:r>
            <a:r>
              <a:rPr lang="nl-NL" dirty="0">
                <a:solidFill>
                  <a:srgbClr val="767171"/>
                </a:solidFill>
              </a:rPr>
              <a:t> </a:t>
            </a:r>
            <a:r>
              <a:rPr lang="nl-NL" sz="1000" dirty="0">
                <a:solidFill>
                  <a:srgbClr val="767171"/>
                </a:solidFill>
              </a:rPr>
              <a:t>SSR</a:t>
            </a:r>
          </a:p>
        </p:txBody>
      </p:sp>
    </p:spTree>
    <p:extLst>
      <p:ext uri="{BB962C8B-B14F-4D97-AF65-F5344CB8AC3E}">
        <p14:creationId xmlns:p14="http://schemas.microsoft.com/office/powerpoint/2010/main" val="294126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105150" cy="155951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323488"/>
            <a:ext cx="10515600" cy="839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1799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err="1"/>
              <a:t>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621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6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5.wdp"/><Relationship Id="rId9" Type="http://schemas.microsoft.com/office/2007/relationships/hdphoto" Target="../media/hdphoto7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9171" y="4276752"/>
            <a:ext cx="4759411" cy="1113393"/>
          </a:xfrm>
        </p:spPr>
        <p:txBody>
          <a:bodyPr/>
          <a:lstStyle/>
          <a:p>
            <a:pPr algn="ctr"/>
            <a:r>
              <a:rPr lang="nl-NL" sz="1800" b="1" dirty="0">
                <a:solidFill>
                  <a:schemeClr val="accent1">
                    <a:lumMod val="75000"/>
                  </a:schemeClr>
                </a:solidFill>
              </a:rPr>
              <a:t>Conference 10th May 2019 in Vienna </a:t>
            </a:r>
            <a:r>
              <a:rPr lang="nl-NL" sz="2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nl-NL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NL" sz="2000" dirty="0"/>
              <a:t> “</a:t>
            </a:r>
            <a:r>
              <a:rPr lang="nl-NL" sz="2000" dirty="0" err="1"/>
              <a:t>Administrative</a:t>
            </a:r>
            <a:r>
              <a:rPr lang="nl-NL" sz="2000" dirty="0"/>
              <a:t> </a:t>
            </a:r>
            <a:r>
              <a:rPr lang="nl-NL" sz="2000" dirty="0" err="1"/>
              <a:t>Judges</a:t>
            </a:r>
            <a:r>
              <a:rPr lang="nl-NL" sz="2000" dirty="0"/>
              <a:t> in Europe”</a:t>
            </a:r>
            <a:br>
              <a:rPr lang="nl-NL" sz="2000" dirty="0"/>
            </a:br>
            <a:r>
              <a:rPr lang="nl-NL" sz="2000" dirty="0"/>
              <a:t/>
            </a:r>
            <a:br>
              <a:rPr lang="nl-NL" sz="2000" dirty="0"/>
            </a:br>
            <a:r>
              <a:rPr lang="nl-NL" sz="2000" dirty="0"/>
              <a:t>recruitment – training – </a:t>
            </a:r>
            <a:r>
              <a:rPr lang="nl-NL" sz="2000" dirty="0" err="1"/>
              <a:t>career</a:t>
            </a:r>
            <a:r>
              <a:rPr lang="nl-NL" sz="2000" dirty="0"/>
              <a:t/>
            </a:r>
            <a:br>
              <a:rPr lang="nl-NL" sz="2000" dirty="0"/>
            </a:br>
            <a:r>
              <a:rPr lang="nl-NL" sz="2000" dirty="0"/>
              <a:t/>
            </a:r>
            <a:br>
              <a:rPr lang="nl-NL" sz="2000" dirty="0"/>
            </a:br>
            <a:r>
              <a:rPr lang="nl-NL" sz="2000" i="1" dirty="0" err="1">
                <a:solidFill>
                  <a:schemeClr val="accent1">
                    <a:lumMod val="75000"/>
                  </a:schemeClr>
                </a:solidFill>
              </a:rPr>
              <a:t>Introduction</a:t>
            </a:r>
            <a:r>
              <a:rPr lang="nl-NL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NL" sz="2000" i="1" dirty="0" err="1">
                <a:solidFill>
                  <a:schemeClr val="accent1">
                    <a:lumMod val="75000"/>
                  </a:schemeClr>
                </a:solidFill>
              </a:rPr>
              <a:t>into</a:t>
            </a:r>
            <a:r>
              <a:rPr lang="nl-NL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NL" sz="2000" i="1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nl-NL" sz="2000" i="1" dirty="0">
                <a:solidFill>
                  <a:schemeClr val="accent1">
                    <a:lumMod val="75000"/>
                  </a:schemeClr>
                </a:solidFill>
              </a:rPr>
              <a:t> Dutch System</a:t>
            </a:r>
            <a:br>
              <a:rPr lang="nl-NL" sz="20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nl-NL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nl-NL" b="1" dirty="0">
                <a:solidFill>
                  <a:schemeClr val="accent1">
                    <a:lumMod val="75000"/>
                  </a:schemeClr>
                </a:solidFill>
              </a:rPr>
            </a:b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2" y="5390146"/>
            <a:ext cx="1363341" cy="132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5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367907"/>
            <a:ext cx="10363200" cy="712177"/>
          </a:xfrm>
        </p:spPr>
        <p:txBody>
          <a:bodyPr>
            <a:noAutofit/>
          </a:bodyPr>
          <a:lstStyle/>
          <a:p>
            <a:r>
              <a:rPr lang="nl-NL" sz="3600" dirty="0">
                <a:solidFill>
                  <a:srgbClr val="02B5E7"/>
                </a:solidFill>
              </a:rPr>
              <a:t>In 2014 we </a:t>
            </a:r>
            <a:r>
              <a:rPr lang="nl-NL" sz="3600" dirty="0" err="1">
                <a:solidFill>
                  <a:srgbClr val="02B5E7"/>
                </a:solidFill>
              </a:rPr>
              <a:t>implemented</a:t>
            </a:r>
            <a:r>
              <a:rPr lang="nl-NL" sz="3600" dirty="0">
                <a:solidFill>
                  <a:srgbClr val="02B5E7"/>
                </a:solidFill>
              </a:rPr>
              <a:t> a new recruitment procedure </a:t>
            </a:r>
            <a:r>
              <a:rPr lang="nl-NL" sz="3600" dirty="0" err="1">
                <a:solidFill>
                  <a:srgbClr val="02B5E7"/>
                </a:solidFill>
              </a:rPr>
              <a:t>and</a:t>
            </a:r>
            <a:r>
              <a:rPr lang="nl-NL" sz="3600" dirty="0">
                <a:solidFill>
                  <a:srgbClr val="02B5E7"/>
                </a:solidFill>
              </a:rPr>
              <a:t> a new </a:t>
            </a:r>
            <a:r>
              <a:rPr lang="nl-NL" sz="3600" dirty="0" err="1">
                <a:solidFill>
                  <a:srgbClr val="02B5E7"/>
                </a:solidFill>
              </a:rPr>
              <a:t>initial</a:t>
            </a:r>
            <a:r>
              <a:rPr lang="nl-NL" sz="3600" dirty="0">
                <a:solidFill>
                  <a:srgbClr val="02B5E7"/>
                </a:solidFill>
              </a:rPr>
              <a:t> training </a:t>
            </a:r>
            <a:r>
              <a:rPr lang="nl-NL" sz="3600" dirty="0" err="1">
                <a:solidFill>
                  <a:srgbClr val="02B5E7"/>
                </a:solidFill>
              </a:rPr>
              <a:t>programme</a:t>
            </a:r>
            <a:r>
              <a:rPr lang="nl-NL" sz="3600" dirty="0">
                <a:solidFill>
                  <a:srgbClr val="02B5E7"/>
                </a:solidFill>
              </a:rPr>
              <a:t> </a:t>
            </a:r>
            <a:r>
              <a:rPr lang="nl-NL" sz="3600" dirty="0" err="1">
                <a:solidFill>
                  <a:srgbClr val="02B5E7"/>
                </a:solidFill>
              </a:rPr>
              <a:t>for</a:t>
            </a:r>
            <a:r>
              <a:rPr lang="nl-NL" sz="3600" dirty="0">
                <a:solidFill>
                  <a:srgbClr val="02B5E7"/>
                </a:solidFill>
              </a:rPr>
              <a:t> </a:t>
            </a:r>
            <a:r>
              <a:rPr lang="nl-NL" sz="3600" dirty="0" err="1">
                <a:solidFill>
                  <a:srgbClr val="02B5E7"/>
                </a:solidFill>
              </a:rPr>
              <a:t>judges</a:t>
            </a:r>
            <a:endParaRPr lang="nl-NL" sz="3600" dirty="0">
              <a:solidFill>
                <a:srgbClr val="02B5E7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14400" y="3282307"/>
            <a:ext cx="10363200" cy="3575693"/>
          </a:xfrm>
        </p:spPr>
        <p:txBody>
          <a:bodyPr/>
          <a:lstStyle/>
          <a:p>
            <a:r>
              <a:rPr lang="nl-NL" sz="2000" dirty="0" err="1"/>
              <a:t>Reasons</a:t>
            </a:r>
            <a:r>
              <a:rPr lang="nl-NL" sz="2000" dirty="0"/>
              <a:t> </a:t>
            </a:r>
            <a:r>
              <a:rPr lang="nl-NL" sz="2000" dirty="0" err="1"/>
              <a:t>to</a:t>
            </a:r>
            <a:r>
              <a:rPr lang="nl-NL" sz="2000" dirty="0"/>
              <a:t> </a:t>
            </a:r>
            <a:r>
              <a:rPr lang="nl-NL" sz="2000" dirty="0" err="1"/>
              <a:t>reconsider</a:t>
            </a:r>
            <a:r>
              <a:rPr lang="nl-NL" sz="2000" dirty="0"/>
              <a:t>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old</a:t>
            </a:r>
            <a:r>
              <a:rPr lang="nl-NL" sz="2000" dirty="0"/>
              <a:t> </a:t>
            </a:r>
            <a:r>
              <a:rPr lang="nl-NL" sz="2000" dirty="0" err="1"/>
              <a:t>situation</a:t>
            </a:r>
            <a:r>
              <a:rPr lang="nl-NL" sz="20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The </a:t>
            </a:r>
            <a:r>
              <a:rPr lang="nl-NL" sz="2000" dirty="0" err="1"/>
              <a:t>rapid</a:t>
            </a:r>
            <a:r>
              <a:rPr lang="nl-NL" sz="2000" dirty="0"/>
              <a:t> </a:t>
            </a:r>
            <a:r>
              <a:rPr lang="nl-NL" sz="2000" dirty="0" err="1"/>
              <a:t>changing</a:t>
            </a:r>
            <a:r>
              <a:rPr lang="nl-NL" sz="2000" dirty="0"/>
              <a:t> </a:t>
            </a:r>
            <a:r>
              <a:rPr lang="nl-NL" sz="2000" dirty="0" err="1"/>
              <a:t>demands</a:t>
            </a:r>
            <a:r>
              <a:rPr lang="nl-NL" sz="2000" dirty="0"/>
              <a:t> of society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err="1"/>
              <a:t>Not</a:t>
            </a:r>
            <a:r>
              <a:rPr lang="nl-NL" sz="2000" dirty="0"/>
              <a:t> </a:t>
            </a:r>
            <a:r>
              <a:rPr lang="nl-NL" sz="2000" dirty="0" err="1"/>
              <a:t>enough</a:t>
            </a:r>
            <a:r>
              <a:rPr lang="nl-NL" sz="2000" dirty="0"/>
              <a:t> </a:t>
            </a:r>
            <a:r>
              <a:rPr lang="nl-NL" sz="2000" dirty="0" err="1"/>
              <a:t>diversity</a:t>
            </a:r>
            <a:r>
              <a:rPr lang="nl-NL" sz="2000" dirty="0"/>
              <a:t> </a:t>
            </a:r>
            <a:r>
              <a:rPr lang="nl-NL" sz="2000" dirty="0" err="1"/>
              <a:t>among</a:t>
            </a:r>
            <a:r>
              <a:rPr lang="nl-NL" sz="2000" dirty="0"/>
              <a:t> </a:t>
            </a:r>
            <a:r>
              <a:rPr lang="nl-NL" sz="2000" dirty="0" err="1"/>
              <a:t>judges</a:t>
            </a:r>
            <a:r>
              <a:rPr lang="nl-NL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Combination coaching/training </a:t>
            </a:r>
            <a:r>
              <a:rPr lang="nl-NL" sz="2000" dirty="0" err="1"/>
              <a:t>and</a:t>
            </a:r>
            <a:r>
              <a:rPr lang="nl-NL" sz="2000" dirty="0"/>
              <a:t> assessment in </a:t>
            </a:r>
            <a:r>
              <a:rPr lang="nl-NL" sz="2000" dirty="0" err="1"/>
              <a:t>one</a:t>
            </a:r>
            <a:r>
              <a:rPr lang="nl-NL" sz="2000" dirty="0"/>
              <a:t> hand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err="1"/>
              <a:t>Rigid</a:t>
            </a:r>
            <a:r>
              <a:rPr lang="nl-NL" sz="2000" dirty="0"/>
              <a:t> </a:t>
            </a:r>
            <a:r>
              <a:rPr lang="nl-NL" sz="2000" dirty="0" err="1"/>
              <a:t>Initial</a:t>
            </a:r>
            <a:r>
              <a:rPr lang="nl-NL" sz="2000" dirty="0"/>
              <a:t> training </a:t>
            </a:r>
            <a:r>
              <a:rPr lang="nl-NL" sz="2000" dirty="0" err="1"/>
              <a:t>programme</a:t>
            </a:r>
            <a:r>
              <a:rPr lang="nl-NL" sz="2000" dirty="0"/>
              <a:t>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sz="1600" dirty="0"/>
              <a:t>1 </a:t>
            </a:r>
            <a:r>
              <a:rPr lang="nl-NL" sz="1600" dirty="0" err="1"/>
              <a:t>year</a:t>
            </a:r>
            <a:r>
              <a:rPr lang="nl-NL" sz="1600" dirty="0"/>
              <a:t> </a:t>
            </a:r>
            <a:r>
              <a:rPr lang="nl-NL" sz="1600" dirty="0" err="1"/>
              <a:t>for</a:t>
            </a:r>
            <a:r>
              <a:rPr lang="nl-NL" sz="1600" dirty="0"/>
              <a:t> </a:t>
            </a:r>
            <a:r>
              <a:rPr lang="nl-NL" sz="1600" dirty="0" err="1"/>
              <a:t>highly</a:t>
            </a:r>
            <a:r>
              <a:rPr lang="nl-NL" sz="1600" dirty="0"/>
              <a:t> </a:t>
            </a:r>
            <a:r>
              <a:rPr lang="nl-NL" sz="1600" dirty="0" err="1"/>
              <a:t>qualified</a:t>
            </a:r>
            <a:r>
              <a:rPr lang="nl-NL" sz="1600" dirty="0"/>
              <a:t> professionals </a:t>
            </a:r>
            <a:r>
              <a:rPr lang="nl-NL" sz="1600" dirty="0" err="1"/>
              <a:t>with</a:t>
            </a:r>
            <a:r>
              <a:rPr lang="nl-NL" sz="1600" dirty="0"/>
              <a:t> high failure risk (</a:t>
            </a:r>
            <a:r>
              <a:rPr lang="nl-NL" sz="1600" dirty="0" err="1"/>
              <a:t>not</a:t>
            </a:r>
            <a:r>
              <a:rPr lang="nl-NL" sz="1600" dirty="0"/>
              <a:t> </a:t>
            </a:r>
            <a:r>
              <a:rPr lang="nl-NL" sz="1600" dirty="0" err="1"/>
              <a:t>appealing</a:t>
            </a:r>
            <a:r>
              <a:rPr lang="nl-NL" sz="1600" dirty="0"/>
              <a:t>)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sz="1600" dirty="0"/>
              <a:t>4-6 </a:t>
            </a:r>
            <a:r>
              <a:rPr lang="nl-NL" sz="1600" dirty="0" err="1"/>
              <a:t>years</a:t>
            </a:r>
            <a:r>
              <a:rPr lang="nl-NL" sz="1600" dirty="0"/>
              <a:t> </a:t>
            </a:r>
            <a:r>
              <a:rPr lang="nl-NL" sz="1600" dirty="0" err="1"/>
              <a:t>for</a:t>
            </a:r>
            <a:r>
              <a:rPr lang="nl-NL" sz="1600" dirty="0"/>
              <a:t> </a:t>
            </a:r>
            <a:r>
              <a:rPr lang="nl-NL" sz="1600" dirty="0" err="1"/>
              <a:t>young</a:t>
            </a:r>
            <a:r>
              <a:rPr lang="nl-NL" sz="1600" dirty="0"/>
              <a:t> high </a:t>
            </a:r>
            <a:r>
              <a:rPr lang="nl-NL" sz="1600" dirty="0" err="1"/>
              <a:t>potentials</a:t>
            </a:r>
            <a:r>
              <a:rPr lang="nl-NL" sz="1600" dirty="0"/>
              <a:t> </a:t>
            </a:r>
            <a:r>
              <a:rPr lang="nl-NL" sz="1600" dirty="0" err="1"/>
              <a:t>combined</a:t>
            </a:r>
            <a:r>
              <a:rPr lang="nl-NL" sz="1600" dirty="0"/>
              <a:t> </a:t>
            </a:r>
            <a:r>
              <a:rPr lang="nl-NL" sz="1600" dirty="0" err="1"/>
              <a:t>for</a:t>
            </a:r>
            <a:r>
              <a:rPr lang="nl-NL" sz="1600" dirty="0"/>
              <a:t> </a:t>
            </a:r>
            <a:r>
              <a:rPr lang="nl-NL" sz="1600" dirty="0" err="1"/>
              <a:t>prosecutors</a:t>
            </a:r>
            <a:r>
              <a:rPr lang="nl-NL" sz="1600" dirty="0"/>
              <a:t> </a:t>
            </a:r>
            <a:r>
              <a:rPr lang="nl-NL" sz="1600" dirty="0" err="1"/>
              <a:t>and</a:t>
            </a:r>
            <a:r>
              <a:rPr lang="nl-NL" sz="1600" dirty="0"/>
              <a:t> </a:t>
            </a:r>
            <a:r>
              <a:rPr lang="nl-NL" sz="1600" dirty="0" err="1"/>
              <a:t>judges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88256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1378511"/>
            <a:ext cx="10363200" cy="656922"/>
          </a:xfrm>
        </p:spPr>
        <p:txBody>
          <a:bodyPr/>
          <a:lstStyle/>
          <a:p>
            <a:r>
              <a:rPr lang="nl-NL" dirty="0" err="1">
                <a:solidFill>
                  <a:srgbClr val="02B5E7"/>
                </a:solidFill>
              </a:rPr>
              <a:t>Preparatory</a:t>
            </a:r>
            <a:r>
              <a:rPr lang="nl-NL" dirty="0">
                <a:solidFill>
                  <a:srgbClr val="02B5E7"/>
                </a:solidFill>
              </a:rPr>
              <a:t> steps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35196" y="2174684"/>
            <a:ext cx="10363200" cy="473133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NL" sz="2000" dirty="0"/>
              <a:t>In </a:t>
            </a:r>
            <a:r>
              <a:rPr lang="nl-NL" sz="2000" dirty="0">
                <a:solidFill>
                  <a:srgbClr val="8E1D56"/>
                </a:solidFill>
              </a:rPr>
              <a:t>2010</a:t>
            </a:r>
            <a:r>
              <a:rPr lang="nl-NL" sz="2000" dirty="0"/>
              <a:t> </a:t>
            </a:r>
            <a:r>
              <a:rPr lang="nl-NL" sz="2000" dirty="0" err="1"/>
              <a:t>the</a:t>
            </a:r>
            <a:r>
              <a:rPr lang="nl-NL" sz="2000" dirty="0"/>
              <a:t> Council of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Judiciary</a:t>
            </a:r>
            <a:r>
              <a:rPr lang="nl-NL" sz="2000" dirty="0"/>
              <a:t> </a:t>
            </a:r>
            <a:r>
              <a:rPr lang="nl-NL" sz="2000" dirty="0" err="1"/>
              <a:t>decided</a:t>
            </a:r>
            <a:r>
              <a:rPr lang="nl-NL" sz="2000" dirty="0"/>
              <a:t> </a:t>
            </a:r>
            <a:r>
              <a:rPr lang="nl-NL" sz="2000" dirty="0" err="1"/>
              <a:t>that</a:t>
            </a:r>
            <a:r>
              <a:rPr lang="nl-NL" sz="2000" dirty="0"/>
              <a:t> </a:t>
            </a:r>
            <a:r>
              <a:rPr lang="nl-NL" sz="2000" dirty="0" err="1"/>
              <a:t>it</a:t>
            </a:r>
            <a:r>
              <a:rPr lang="nl-NL" sz="2000" dirty="0"/>
              <a:t> was time </a:t>
            </a:r>
            <a:r>
              <a:rPr lang="nl-NL" sz="2000" dirty="0" err="1"/>
              <a:t>to</a:t>
            </a:r>
            <a:r>
              <a:rPr lang="nl-NL" sz="2000" dirty="0"/>
              <a:t> </a:t>
            </a:r>
            <a:r>
              <a:rPr lang="nl-NL" sz="2000" dirty="0" err="1"/>
              <a:t>evaluate</a:t>
            </a:r>
            <a:r>
              <a:rPr lang="nl-NL" sz="2000" dirty="0"/>
              <a:t> </a:t>
            </a:r>
            <a:r>
              <a:rPr lang="nl-NL" sz="2000" dirty="0" err="1"/>
              <a:t>the</a:t>
            </a:r>
            <a:r>
              <a:rPr lang="nl-NL" sz="2000" dirty="0"/>
              <a:t> recruitment procedure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initial</a:t>
            </a:r>
            <a:r>
              <a:rPr lang="nl-NL" sz="2000" dirty="0"/>
              <a:t> training </a:t>
            </a:r>
            <a:r>
              <a:rPr lang="nl-NL" sz="2000" dirty="0" err="1"/>
              <a:t>programme</a:t>
            </a:r>
            <a:endParaRPr lang="nl-NL" sz="2000" dirty="0"/>
          </a:p>
          <a:p>
            <a:pPr>
              <a:lnSpc>
                <a:spcPct val="100000"/>
              </a:lnSpc>
            </a:pPr>
            <a:endParaRPr lang="nl-NL" sz="600" dirty="0"/>
          </a:p>
          <a:p>
            <a:pPr>
              <a:lnSpc>
                <a:spcPct val="100000"/>
              </a:lnSpc>
            </a:pPr>
            <a:r>
              <a:rPr lang="nl-NL" sz="2000" dirty="0"/>
              <a:t>In </a:t>
            </a:r>
            <a:r>
              <a:rPr lang="nl-NL" sz="2000" dirty="0">
                <a:solidFill>
                  <a:srgbClr val="8E1D56"/>
                </a:solidFill>
              </a:rPr>
              <a:t>2012</a:t>
            </a:r>
            <a:r>
              <a:rPr lang="nl-NL" sz="2000" dirty="0"/>
              <a:t> a </a:t>
            </a:r>
            <a:r>
              <a:rPr lang="nl-NL" sz="2000" dirty="0" err="1"/>
              <a:t>projectgroup</a:t>
            </a:r>
            <a:r>
              <a:rPr lang="nl-NL" sz="2000" dirty="0"/>
              <a:t> </a:t>
            </a:r>
            <a:r>
              <a:rPr lang="nl-NL" sz="2000" dirty="0" err="1"/>
              <a:t>modernised</a:t>
            </a:r>
            <a:r>
              <a:rPr lang="nl-NL" sz="2000" dirty="0"/>
              <a:t>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profiles</a:t>
            </a:r>
            <a:r>
              <a:rPr lang="nl-NL" sz="2000" dirty="0"/>
              <a:t> of </a:t>
            </a:r>
            <a:r>
              <a:rPr lang="nl-NL" sz="2000" dirty="0" err="1"/>
              <a:t>judges</a:t>
            </a:r>
            <a:r>
              <a:rPr lang="nl-NL" sz="2000" dirty="0"/>
              <a:t>, </a:t>
            </a:r>
            <a:r>
              <a:rPr lang="nl-NL" sz="2000" dirty="0" err="1"/>
              <a:t>including</a:t>
            </a:r>
            <a:r>
              <a:rPr lang="nl-NL" sz="2000" dirty="0"/>
              <a:t>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ones</a:t>
            </a:r>
            <a:r>
              <a:rPr lang="nl-NL" sz="2000" dirty="0"/>
              <a:t> </a:t>
            </a:r>
            <a:r>
              <a:rPr lang="nl-NL" sz="2000" dirty="0" err="1"/>
              <a:t>for</a:t>
            </a:r>
            <a:r>
              <a:rPr lang="nl-NL" sz="2000" dirty="0"/>
              <a:t> a </a:t>
            </a:r>
            <a:r>
              <a:rPr lang="nl-NL" sz="2000" dirty="0" err="1"/>
              <a:t>beginning</a:t>
            </a:r>
            <a:r>
              <a:rPr lang="nl-NL" sz="2000" dirty="0"/>
              <a:t> </a:t>
            </a:r>
            <a:r>
              <a:rPr lang="nl-NL" sz="2000" dirty="0" err="1"/>
              <a:t>judge</a:t>
            </a:r>
            <a:r>
              <a:rPr lang="nl-NL" sz="2000" dirty="0"/>
              <a:t> in a district court </a:t>
            </a:r>
            <a:r>
              <a:rPr lang="nl-NL" sz="2000" dirty="0" err="1"/>
              <a:t>and</a:t>
            </a:r>
            <a:r>
              <a:rPr lang="nl-NL" sz="2000" dirty="0"/>
              <a:t> in </a:t>
            </a:r>
            <a:r>
              <a:rPr lang="nl-NL" sz="2000" dirty="0" err="1"/>
              <a:t>an</a:t>
            </a:r>
            <a:r>
              <a:rPr lang="nl-NL" sz="2000" dirty="0"/>
              <a:t> appeal court</a:t>
            </a:r>
          </a:p>
          <a:p>
            <a:pPr>
              <a:lnSpc>
                <a:spcPct val="100000"/>
              </a:lnSpc>
            </a:pPr>
            <a:r>
              <a:rPr lang="nl-NL" sz="2000" dirty="0"/>
              <a:t>The </a:t>
            </a:r>
            <a:r>
              <a:rPr lang="nl-NL" sz="2000" dirty="0" err="1"/>
              <a:t>requirements</a:t>
            </a:r>
            <a:r>
              <a:rPr lang="nl-NL" sz="2000" dirty="0"/>
              <a:t> </a:t>
            </a:r>
            <a:r>
              <a:rPr lang="nl-NL" sz="2000" dirty="0" err="1"/>
              <a:t>for</a:t>
            </a:r>
            <a:r>
              <a:rPr lang="nl-NL" sz="2000" dirty="0"/>
              <a:t> entering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initial</a:t>
            </a:r>
            <a:r>
              <a:rPr lang="nl-NL" sz="2000" dirty="0"/>
              <a:t> training (</a:t>
            </a:r>
            <a:r>
              <a:rPr lang="nl-NL" sz="2000" dirty="0" err="1"/>
              <a:t>legally</a:t>
            </a:r>
            <a:r>
              <a:rPr lang="nl-NL" sz="2000" dirty="0"/>
              <a:t> </a:t>
            </a:r>
            <a:r>
              <a:rPr lang="nl-NL" sz="2000" dirty="0" err="1"/>
              <a:t>registered</a:t>
            </a:r>
            <a:r>
              <a:rPr lang="nl-NL" sz="2000" dirty="0"/>
              <a:t>) </a:t>
            </a:r>
            <a:r>
              <a:rPr lang="nl-NL" sz="2000" dirty="0" err="1"/>
              <a:t>were</a:t>
            </a:r>
            <a:r>
              <a:rPr lang="nl-NL" sz="2000" dirty="0"/>
              <a:t> </a:t>
            </a:r>
            <a:r>
              <a:rPr lang="nl-NL" sz="2000" dirty="0" err="1"/>
              <a:t>adjusted</a:t>
            </a:r>
            <a:r>
              <a:rPr lang="nl-NL" sz="2000" dirty="0"/>
              <a:t>:</a:t>
            </a:r>
          </a:p>
          <a:p>
            <a:pPr>
              <a:lnSpc>
                <a:spcPts val="1420"/>
              </a:lnSpc>
            </a:pPr>
            <a:r>
              <a:rPr lang="nl-NL" sz="1600" dirty="0"/>
              <a:t>       - Master in </a:t>
            </a:r>
            <a:r>
              <a:rPr lang="nl-NL" sz="1600" dirty="0" err="1"/>
              <a:t>law</a:t>
            </a:r>
            <a:endParaRPr lang="nl-NL" sz="1600" dirty="0"/>
          </a:p>
          <a:p>
            <a:pPr>
              <a:lnSpc>
                <a:spcPts val="1420"/>
              </a:lnSpc>
            </a:pPr>
            <a:r>
              <a:rPr lang="nl-NL" sz="1600" b="1" dirty="0"/>
              <a:t>       - At </a:t>
            </a:r>
            <a:r>
              <a:rPr lang="nl-NL" sz="1600" b="1" dirty="0" err="1"/>
              <a:t>least</a:t>
            </a:r>
            <a:r>
              <a:rPr lang="nl-NL" sz="1600" b="1" dirty="0"/>
              <a:t> 2 </a:t>
            </a:r>
            <a:r>
              <a:rPr lang="nl-NL" sz="1600" b="1" dirty="0" err="1"/>
              <a:t>years</a:t>
            </a:r>
            <a:r>
              <a:rPr lang="nl-NL" sz="1600" b="1" dirty="0"/>
              <a:t> of </a:t>
            </a:r>
            <a:r>
              <a:rPr lang="nl-NL" sz="1600" b="1" dirty="0" err="1"/>
              <a:t>working</a:t>
            </a:r>
            <a:r>
              <a:rPr lang="nl-NL" sz="1600" b="1" dirty="0"/>
              <a:t> </a:t>
            </a:r>
            <a:r>
              <a:rPr lang="nl-NL" sz="1600" b="1" dirty="0" err="1"/>
              <a:t>experience</a:t>
            </a:r>
            <a:r>
              <a:rPr lang="nl-NL" sz="1600" b="1" dirty="0"/>
              <a:t> in a </a:t>
            </a:r>
            <a:r>
              <a:rPr lang="nl-NL" sz="1600" b="1" dirty="0" err="1"/>
              <a:t>legal</a:t>
            </a:r>
            <a:r>
              <a:rPr lang="nl-NL" sz="1600" b="1" dirty="0"/>
              <a:t> </a:t>
            </a:r>
            <a:r>
              <a:rPr lang="nl-NL" sz="1600" b="1" dirty="0" err="1"/>
              <a:t>profession</a:t>
            </a:r>
            <a:r>
              <a:rPr lang="nl-NL" sz="1600" b="1" dirty="0"/>
              <a:t> (</a:t>
            </a:r>
            <a:r>
              <a:rPr lang="nl-NL" sz="1600" b="1" dirty="0" err="1"/>
              <a:t>newly</a:t>
            </a:r>
            <a:r>
              <a:rPr lang="nl-NL" sz="1600" b="1" dirty="0"/>
              <a:t> </a:t>
            </a:r>
            <a:r>
              <a:rPr lang="nl-NL" sz="1600" b="1" dirty="0" err="1"/>
              <a:t>added</a:t>
            </a:r>
            <a:r>
              <a:rPr lang="nl-NL" sz="1600" b="1" dirty="0"/>
              <a:t>)</a:t>
            </a:r>
          </a:p>
          <a:p>
            <a:pPr>
              <a:lnSpc>
                <a:spcPts val="1420"/>
              </a:lnSpc>
            </a:pPr>
            <a:endParaRPr lang="nl-NL" sz="1600" dirty="0"/>
          </a:p>
          <a:p>
            <a:pPr>
              <a:lnSpc>
                <a:spcPct val="100000"/>
              </a:lnSpc>
            </a:pPr>
            <a:r>
              <a:rPr lang="nl-NL" sz="2000" dirty="0"/>
              <a:t>In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same</a:t>
            </a:r>
            <a:r>
              <a:rPr lang="nl-NL" sz="2000" dirty="0"/>
              <a:t> </a:t>
            </a:r>
            <a:r>
              <a:rPr lang="nl-NL" sz="2000" dirty="0" err="1"/>
              <a:t>year</a:t>
            </a:r>
            <a:r>
              <a:rPr lang="nl-NL" sz="2000" dirty="0"/>
              <a:t> (</a:t>
            </a:r>
            <a:r>
              <a:rPr lang="nl-NL" sz="2000" dirty="0">
                <a:solidFill>
                  <a:srgbClr val="8E1D56"/>
                </a:solidFill>
              </a:rPr>
              <a:t>2012</a:t>
            </a:r>
            <a:r>
              <a:rPr lang="nl-NL" sz="2000" dirty="0"/>
              <a:t>) </a:t>
            </a:r>
            <a:r>
              <a:rPr lang="nl-NL" sz="2000" dirty="0" err="1"/>
              <a:t>the</a:t>
            </a:r>
            <a:r>
              <a:rPr lang="nl-NL" sz="2000" dirty="0"/>
              <a:t> Council </a:t>
            </a:r>
            <a:r>
              <a:rPr lang="nl-NL" sz="2000" dirty="0" err="1"/>
              <a:t>produced</a:t>
            </a:r>
            <a:r>
              <a:rPr lang="nl-NL" sz="2000" dirty="0"/>
              <a:t> </a:t>
            </a:r>
            <a:r>
              <a:rPr lang="nl-NL" sz="2000" dirty="0" err="1"/>
              <a:t>two</a:t>
            </a:r>
            <a:r>
              <a:rPr lang="nl-NL" sz="2000" dirty="0"/>
              <a:t> </a:t>
            </a:r>
            <a:r>
              <a:rPr lang="nl-NL" sz="2000" dirty="0" err="1"/>
              <a:t>assignments</a:t>
            </a:r>
            <a:r>
              <a:rPr lang="nl-NL" sz="2000" dirty="0"/>
              <a:t> </a:t>
            </a:r>
            <a:r>
              <a:rPr lang="nl-NL" sz="2000" dirty="0" err="1"/>
              <a:t>for</a:t>
            </a:r>
            <a:r>
              <a:rPr lang="nl-NL" sz="2000" dirty="0"/>
              <a:t> </a:t>
            </a:r>
            <a:r>
              <a:rPr lang="nl-NL" sz="2000" dirty="0" err="1"/>
              <a:t>projects</a:t>
            </a:r>
            <a:r>
              <a:rPr lang="nl-NL" sz="2000" dirty="0"/>
              <a:t> </a:t>
            </a:r>
            <a:r>
              <a:rPr lang="nl-NL" sz="2000" dirty="0" err="1"/>
              <a:t>with</a:t>
            </a:r>
            <a:r>
              <a:rPr lang="nl-NL" sz="2000" dirty="0"/>
              <a:t> </a:t>
            </a:r>
            <a:r>
              <a:rPr lang="nl-NL" sz="2000" b="1" i="1" dirty="0" err="1"/>
              <a:t>the</a:t>
            </a:r>
            <a:r>
              <a:rPr lang="nl-NL" sz="2000" b="1" i="1" dirty="0"/>
              <a:t> new </a:t>
            </a:r>
            <a:r>
              <a:rPr lang="nl-NL" sz="2000" b="1" i="1" dirty="0" err="1"/>
              <a:t>profiles</a:t>
            </a:r>
            <a:r>
              <a:rPr lang="nl-NL" sz="2000" b="1" i="1" dirty="0"/>
              <a:t> </a:t>
            </a:r>
            <a:r>
              <a:rPr lang="nl-NL" sz="2000" b="1" i="1" dirty="0" err="1"/>
              <a:t>for</a:t>
            </a:r>
            <a:r>
              <a:rPr lang="nl-NL" sz="2000" b="1" i="1" dirty="0"/>
              <a:t> </a:t>
            </a:r>
            <a:r>
              <a:rPr lang="nl-NL" sz="2000" b="1" i="1" dirty="0" err="1"/>
              <a:t>beginning</a:t>
            </a:r>
            <a:r>
              <a:rPr lang="nl-NL" sz="2000" b="1" i="1" dirty="0"/>
              <a:t> </a:t>
            </a:r>
            <a:r>
              <a:rPr lang="nl-NL" sz="2000" b="1" i="1" dirty="0" err="1"/>
              <a:t>judges</a:t>
            </a:r>
            <a:r>
              <a:rPr lang="nl-NL" sz="2000" b="1" i="1" dirty="0"/>
              <a:t> as a </a:t>
            </a:r>
            <a:r>
              <a:rPr lang="nl-NL" sz="2000" b="1" i="1" dirty="0" err="1"/>
              <a:t>starting</a:t>
            </a:r>
            <a:r>
              <a:rPr lang="nl-NL" sz="2000" b="1" i="1" dirty="0"/>
              <a:t> point</a:t>
            </a:r>
            <a:r>
              <a:rPr lang="nl-NL" sz="2000" i="1" dirty="0"/>
              <a:t> :</a:t>
            </a:r>
          </a:p>
          <a:p>
            <a:pPr marL="514350" indent="-514350">
              <a:lnSpc>
                <a:spcPts val="1420"/>
              </a:lnSpc>
              <a:buAutoNum type="arabicPeriod"/>
            </a:pPr>
            <a:r>
              <a:rPr lang="nl-NL" sz="1600" dirty="0"/>
              <a:t>A new recruitment procedure</a:t>
            </a:r>
          </a:p>
          <a:p>
            <a:pPr marL="514350" indent="-514350">
              <a:lnSpc>
                <a:spcPts val="1420"/>
              </a:lnSpc>
              <a:buAutoNum type="arabicPeriod"/>
            </a:pPr>
            <a:r>
              <a:rPr lang="nl-NL" sz="1600" dirty="0"/>
              <a:t>A new </a:t>
            </a:r>
            <a:r>
              <a:rPr lang="nl-NL" sz="1600" dirty="0" err="1"/>
              <a:t>initial</a:t>
            </a:r>
            <a:r>
              <a:rPr lang="nl-NL" sz="1600" dirty="0"/>
              <a:t> training </a:t>
            </a:r>
            <a:r>
              <a:rPr lang="nl-NL" sz="1600" dirty="0" err="1"/>
              <a:t>programme</a:t>
            </a:r>
            <a:r>
              <a:rPr lang="nl-NL" sz="1600" dirty="0"/>
              <a:t> </a:t>
            </a:r>
            <a:r>
              <a:rPr lang="nl-NL" sz="1600" dirty="0" err="1"/>
              <a:t>for</a:t>
            </a:r>
            <a:r>
              <a:rPr lang="nl-NL" sz="1600" dirty="0"/>
              <a:t> </a:t>
            </a:r>
            <a:r>
              <a:rPr lang="nl-NL" sz="1600" dirty="0" err="1"/>
              <a:t>judges</a:t>
            </a:r>
            <a:endParaRPr lang="nl-NL" sz="1600" dirty="0"/>
          </a:p>
          <a:p>
            <a:pPr>
              <a:lnSpc>
                <a:spcPct val="100000"/>
              </a:lnSpc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73351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30442" y="1226873"/>
            <a:ext cx="10363200" cy="741680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2B5E7"/>
                </a:solidFill>
              </a:rPr>
              <a:t/>
            </a:r>
            <a:br>
              <a:rPr lang="nl-NL" dirty="0">
                <a:solidFill>
                  <a:srgbClr val="02B5E7"/>
                </a:solidFill>
              </a:rPr>
            </a:br>
            <a:r>
              <a:rPr lang="nl-NL" dirty="0">
                <a:solidFill>
                  <a:srgbClr val="02B5E7"/>
                </a:solidFill>
              </a:rPr>
              <a:t>The new recruitment procedure</a:t>
            </a:r>
          </a:p>
        </p:txBody>
      </p:sp>
      <p:pic>
        <p:nvPicPr>
          <p:cNvPr id="5" name="Tijdelijke aanduiding voor inhoud 3"/>
          <p:cNvPicPr>
            <a:picLocks noChangeAspect="1"/>
          </p:cNvPicPr>
          <p:nvPr/>
        </p:nvPicPr>
        <p:blipFill rotWithShape="1">
          <a:blip r:embed="rId3"/>
          <a:srcRect l="40133" t="29881" r="3914" b="11434"/>
          <a:stretch/>
        </p:blipFill>
        <p:spPr>
          <a:xfrm>
            <a:off x="1019175" y="2276475"/>
            <a:ext cx="7714551" cy="4604084"/>
          </a:xfrm>
          <a:prstGeom prst="rect">
            <a:avLst/>
          </a:prstGeom>
        </p:spPr>
      </p:pic>
      <p:sp>
        <p:nvSpPr>
          <p:cNvPr id="3" name="Ovaal 2"/>
          <p:cNvSpPr/>
          <p:nvPr/>
        </p:nvSpPr>
        <p:spPr>
          <a:xfrm>
            <a:off x="3818021" y="5589690"/>
            <a:ext cx="2294021" cy="1147011"/>
          </a:xfrm>
          <a:prstGeom prst="ellipse">
            <a:avLst/>
          </a:prstGeom>
          <a:solidFill>
            <a:srgbClr val="00B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7010400" y="5298319"/>
            <a:ext cx="1363579" cy="1540042"/>
          </a:xfrm>
          <a:prstGeom prst="rect">
            <a:avLst/>
          </a:prstGeom>
          <a:solidFill>
            <a:srgbClr val="00B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930442" y="5978927"/>
            <a:ext cx="8035394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664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42393" y="1264477"/>
            <a:ext cx="10363200" cy="712177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2B5E7"/>
                </a:solidFill>
              </a:rPr>
              <a:t>The new </a:t>
            </a:r>
            <a:r>
              <a:rPr lang="nl-NL" dirty="0" err="1">
                <a:solidFill>
                  <a:srgbClr val="02B5E7"/>
                </a:solidFill>
              </a:rPr>
              <a:t>initial</a:t>
            </a:r>
            <a:r>
              <a:rPr lang="nl-NL" dirty="0">
                <a:solidFill>
                  <a:srgbClr val="02B5E7"/>
                </a:solidFill>
              </a:rPr>
              <a:t> training </a:t>
            </a:r>
            <a:r>
              <a:rPr lang="nl-NL" dirty="0" err="1">
                <a:solidFill>
                  <a:srgbClr val="02B5E7"/>
                </a:solidFill>
              </a:rPr>
              <a:t>programme</a:t>
            </a:r>
            <a:r>
              <a:rPr lang="nl-NL" dirty="0">
                <a:solidFill>
                  <a:srgbClr val="02B5E7"/>
                </a:solidFill>
              </a:rPr>
              <a:t> </a:t>
            </a:r>
            <a:r>
              <a:rPr lang="nl-NL" dirty="0" err="1">
                <a:solidFill>
                  <a:srgbClr val="02B5E7"/>
                </a:solidFill>
              </a:rPr>
              <a:t>assignment</a:t>
            </a:r>
            <a:endParaRPr lang="nl-NL" dirty="0">
              <a:solidFill>
                <a:srgbClr val="02B5E7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923731" y="2182049"/>
            <a:ext cx="96252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err="1"/>
              <a:t>Starting</a:t>
            </a:r>
            <a:r>
              <a:rPr lang="nl-NL" sz="2000" dirty="0"/>
              <a:t> points:</a:t>
            </a:r>
          </a:p>
          <a:p>
            <a:r>
              <a:rPr lang="nl-NL" sz="2000" dirty="0" err="1"/>
              <a:t>the</a:t>
            </a:r>
            <a:r>
              <a:rPr lang="nl-NL" sz="2000" dirty="0"/>
              <a:t> new </a:t>
            </a:r>
            <a:r>
              <a:rPr lang="nl-NL" sz="2000" dirty="0" err="1"/>
              <a:t>profiles</a:t>
            </a:r>
            <a:r>
              <a:rPr lang="nl-NL" sz="2000" dirty="0"/>
              <a:t> </a:t>
            </a:r>
            <a:r>
              <a:rPr lang="nl-NL" sz="2000" dirty="0" err="1"/>
              <a:t>for</a:t>
            </a:r>
            <a:r>
              <a:rPr lang="nl-NL" sz="2000" dirty="0"/>
              <a:t> </a:t>
            </a:r>
            <a:r>
              <a:rPr lang="nl-NL" sz="2000" dirty="0" err="1"/>
              <a:t>beginning</a:t>
            </a:r>
            <a:r>
              <a:rPr lang="nl-NL" sz="2000" dirty="0"/>
              <a:t> </a:t>
            </a:r>
            <a:r>
              <a:rPr lang="nl-NL" sz="2000" dirty="0" err="1"/>
              <a:t>judges</a:t>
            </a:r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Preserving: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networking</a:t>
            </a:r>
            <a:r>
              <a:rPr lang="nl-NL" sz="2000" dirty="0"/>
              <a:t>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training on </a:t>
            </a:r>
            <a:r>
              <a:rPr lang="nl-NL" sz="2000" dirty="0" err="1"/>
              <a:t>the</a:t>
            </a:r>
            <a:r>
              <a:rPr lang="nl-NL" sz="2000" dirty="0"/>
              <a:t> job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training in </a:t>
            </a:r>
            <a:r>
              <a:rPr lang="nl-NL" sz="2000" dirty="0" err="1"/>
              <a:t>two-three</a:t>
            </a:r>
            <a:r>
              <a:rPr lang="nl-NL" sz="2000" dirty="0"/>
              <a:t> </a:t>
            </a:r>
            <a:r>
              <a:rPr lang="nl-NL" sz="2000" dirty="0" err="1"/>
              <a:t>working</a:t>
            </a:r>
            <a:r>
              <a:rPr lang="nl-NL" sz="2000" dirty="0"/>
              <a:t> environments (</a:t>
            </a:r>
            <a:r>
              <a:rPr lang="nl-NL" sz="2000" dirty="0" err="1"/>
              <a:t>legal</a:t>
            </a:r>
            <a:r>
              <a:rPr lang="nl-NL" sz="2000" dirty="0"/>
              <a:t> </a:t>
            </a:r>
            <a:r>
              <a:rPr lang="nl-NL" sz="2000" dirty="0" err="1"/>
              <a:t>sections</a:t>
            </a:r>
            <a:r>
              <a:rPr lang="nl-NL" sz="2000" dirty="0"/>
              <a:t>) </a:t>
            </a:r>
          </a:p>
          <a:p>
            <a:endParaRPr lang="nl-NL" sz="2000" b="1" dirty="0"/>
          </a:p>
          <a:p>
            <a:r>
              <a:rPr lang="nl-NL" sz="2000" b="1" dirty="0">
                <a:solidFill>
                  <a:srgbClr val="ECD506"/>
                </a:solidFill>
              </a:rPr>
              <a:t>New: </a:t>
            </a:r>
            <a:r>
              <a:rPr lang="nl-NL" sz="2000" b="1" dirty="0" err="1"/>
              <a:t>Tailor</a:t>
            </a:r>
            <a:r>
              <a:rPr lang="nl-NL" sz="2000" b="1" dirty="0"/>
              <a:t> made </a:t>
            </a:r>
            <a:r>
              <a:rPr lang="nl-NL" sz="2000" b="1" dirty="0" err="1"/>
              <a:t>to</a:t>
            </a:r>
            <a:r>
              <a:rPr lang="nl-NL" sz="2000" b="1" dirty="0"/>
              <a:t> </a:t>
            </a:r>
            <a:r>
              <a:rPr lang="nl-NL" sz="2000" b="1" dirty="0" err="1"/>
              <a:t>individual</a:t>
            </a:r>
            <a:r>
              <a:rPr lang="nl-NL" sz="2000" b="1" dirty="0"/>
              <a:t> training </a:t>
            </a:r>
            <a:r>
              <a:rPr lang="nl-NL" sz="2000" b="1" dirty="0" err="1"/>
              <a:t>needs</a:t>
            </a:r>
            <a:endParaRPr lang="nl-NL" sz="2000" b="1" dirty="0"/>
          </a:p>
          <a:p>
            <a:endParaRPr lang="nl-NL" sz="2000" dirty="0"/>
          </a:p>
        </p:txBody>
      </p:sp>
      <p:pic>
        <p:nvPicPr>
          <p:cNvPr id="5" name="Afbeelding 4" descr="Afbeelding met meetlat, object, binnen&#10;&#10;&#10;&#10;Automatisch gegenereerde beschrijving">
            <a:extLst>
              <a:ext uri="{FF2B5EF4-FFF2-40B4-BE49-F238E27FC236}">
                <a16:creationId xmlns="" xmlns:a16="http://schemas.microsoft.com/office/drawing/2014/main" id="{2A096330-042D-A14B-948D-823DC9093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5855" y1="40678" x2="42487" y2="56356"/>
                        <a14:backgroundMark x1="42487" y1="56356" x2="42487" y2="56356"/>
                        <a14:backgroundMark x1="72280" y1="52119" x2="61140" y2="52542"/>
                        <a14:backgroundMark x1="75130" y1="52542" x2="72280" y2="52542"/>
                        <a14:backgroundMark x1="75907" y1="52542" x2="74611" y2="52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073" y="3276173"/>
            <a:ext cx="6285722" cy="3843084"/>
          </a:xfrm>
          <a:prstGeom prst="rect">
            <a:avLst/>
          </a:prstGeom>
          <a:effectLst>
            <a:outerShdw blurRad="279400" dist="165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246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="" xmlns:a16="http://schemas.microsoft.com/office/drawing/2014/main" id="{5FE9E14B-0C44-6746-9BFF-FCEC7460E05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127" y="2283474"/>
            <a:ext cx="8610873" cy="457452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solidFill>
                  <a:srgbClr val="02B5E7"/>
                </a:solidFill>
              </a:rPr>
              <a:t>Overall </a:t>
            </a:r>
            <a:r>
              <a:rPr lang="nl-NL" dirty="0" err="1">
                <a:solidFill>
                  <a:srgbClr val="02B5E7"/>
                </a:solidFill>
              </a:rPr>
              <a:t>leading</a:t>
            </a:r>
            <a:r>
              <a:rPr lang="nl-NL" dirty="0">
                <a:solidFill>
                  <a:srgbClr val="02B5E7"/>
                </a:solidFill>
              </a:rPr>
              <a:t> criteria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="" xmlns:a16="http://schemas.microsoft.com/office/drawing/2014/main" id="{17ECA526-F954-B844-A3E3-AE89AEE818B8}"/>
              </a:ext>
            </a:extLst>
          </p:cNvPr>
          <p:cNvSpPr/>
          <p:nvPr/>
        </p:nvSpPr>
        <p:spPr>
          <a:xfrm>
            <a:off x="4133461" y="3331029"/>
            <a:ext cx="1296955" cy="541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14400" y="2208081"/>
            <a:ext cx="10363200" cy="407299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sz="2000" dirty="0"/>
              <a:t>High </a:t>
            </a:r>
            <a:r>
              <a:rPr lang="nl-NL" sz="2000" dirty="0" err="1"/>
              <a:t>quality</a:t>
            </a:r>
            <a:endParaRPr lang="nl-NL" sz="2000" dirty="0"/>
          </a:p>
          <a:p>
            <a:pPr marL="514350" indent="-514350">
              <a:buFont typeface="+mj-lt"/>
              <a:buAutoNum type="arabicPeriod"/>
            </a:pPr>
            <a:r>
              <a:rPr lang="nl-NL" sz="2000" dirty="0" err="1"/>
              <a:t>Flexible</a:t>
            </a:r>
            <a:endParaRPr lang="nl-NL" sz="2000" dirty="0"/>
          </a:p>
          <a:p>
            <a:pPr marL="514350" indent="-514350">
              <a:buFont typeface="+mj-lt"/>
              <a:buAutoNum type="arabicPeriod"/>
            </a:pPr>
            <a:r>
              <a:rPr lang="nl-NL" sz="2000" dirty="0" err="1"/>
              <a:t>Didactic</a:t>
            </a:r>
            <a:r>
              <a:rPr lang="nl-NL" sz="2000" dirty="0"/>
              <a:t> </a:t>
            </a:r>
            <a:r>
              <a:rPr lang="nl-NL" sz="2000" dirty="0" err="1"/>
              <a:t>innovative</a:t>
            </a:r>
            <a:endParaRPr lang="nl-NL" sz="2000" dirty="0"/>
          </a:p>
          <a:p>
            <a:pPr marL="514350" indent="-514350">
              <a:buFont typeface="+mj-lt"/>
              <a:buAutoNum type="arabicPeriod"/>
            </a:pPr>
            <a:r>
              <a:rPr lang="nl-NL" sz="2000" dirty="0" err="1"/>
              <a:t>Appealing</a:t>
            </a:r>
            <a:r>
              <a:rPr lang="nl-NL" sz="2000" dirty="0"/>
              <a:t> </a:t>
            </a:r>
            <a:r>
              <a:rPr lang="nl-NL" sz="2000" dirty="0" err="1"/>
              <a:t>for</a:t>
            </a:r>
            <a:r>
              <a:rPr lang="nl-NL" sz="2000" dirty="0"/>
              <a:t> </a:t>
            </a:r>
            <a:r>
              <a:rPr lang="nl-NL" sz="2000" dirty="0" err="1"/>
              <a:t>legal</a:t>
            </a:r>
            <a:r>
              <a:rPr lang="nl-NL" sz="2000" dirty="0"/>
              <a:t> professionals</a:t>
            </a:r>
          </a:p>
        </p:txBody>
      </p:sp>
    </p:spTree>
    <p:extLst>
      <p:ext uri="{BB962C8B-B14F-4D97-AF65-F5344CB8AC3E}">
        <p14:creationId xmlns:p14="http://schemas.microsoft.com/office/powerpoint/2010/main" val="389991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1264477"/>
            <a:ext cx="10363200" cy="712177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2B5E7"/>
                </a:solidFill>
              </a:rPr>
              <a:t/>
            </a:r>
            <a:br>
              <a:rPr lang="nl-NL" dirty="0">
                <a:solidFill>
                  <a:srgbClr val="02B5E7"/>
                </a:solidFill>
              </a:rPr>
            </a:br>
            <a:r>
              <a:rPr lang="nl-NL" dirty="0">
                <a:solidFill>
                  <a:srgbClr val="02B5E7"/>
                </a:solidFill>
              </a:rPr>
              <a:t/>
            </a:r>
            <a:br>
              <a:rPr lang="nl-NL" dirty="0">
                <a:solidFill>
                  <a:srgbClr val="02B5E7"/>
                </a:solidFill>
              </a:rPr>
            </a:br>
            <a:r>
              <a:rPr lang="nl-NL" dirty="0">
                <a:solidFill>
                  <a:srgbClr val="02B5E7"/>
                </a:solidFill>
              </a:rPr>
              <a:t/>
            </a:r>
            <a:br>
              <a:rPr lang="nl-NL" dirty="0">
                <a:solidFill>
                  <a:srgbClr val="02B5E7"/>
                </a:solidFill>
              </a:rPr>
            </a:br>
            <a:r>
              <a:rPr lang="nl-NL" dirty="0">
                <a:solidFill>
                  <a:srgbClr val="02B5E7"/>
                </a:solidFill>
              </a:rPr>
              <a:t/>
            </a:r>
            <a:br>
              <a:rPr lang="nl-NL" dirty="0">
                <a:solidFill>
                  <a:srgbClr val="02B5E7"/>
                </a:solidFill>
              </a:rPr>
            </a:br>
            <a:r>
              <a:rPr lang="nl-NL" dirty="0">
                <a:solidFill>
                  <a:srgbClr val="02B5E7"/>
                </a:solidFill>
              </a:rPr>
              <a:t/>
            </a:r>
            <a:br>
              <a:rPr lang="nl-NL" dirty="0">
                <a:solidFill>
                  <a:srgbClr val="02B5E7"/>
                </a:solidFill>
              </a:rPr>
            </a:br>
            <a:r>
              <a:rPr lang="nl-NL" dirty="0">
                <a:solidFill>
                  <a:srgbClr val="02B5E7"/>
                </a:solidFill>
              </a:rPr>
              <a:t/>
            </a:r>
            <a:br>
              <a:rPr lang="nl-NL" dirty="0">
                <a:solidFill>
                  <a:srgbClr val="02B5E7"/>
                </a:solidFill>
              </a:rPr>
            </a:br>
            <a:r>
              <a:rPr lang="nl-NL" dirty="0">
                <a:solidFill>
                  <a:srgbClr val="02B5E7"/>
                </a:solidFill>
              </a:rPr>
              <a:t/>
            </a:r>
            <a:br>
              <a:rPr lang="nl-NL" dirty="0">
                <a:solidFill>
                  <a:srgbClr val="02B5E7"/>
                </a:solidFill>
              </a:rPr>
            </a:br>
            <a:r>
              <a:rPr lang="nl-NL" dirty="0">
                <a:solidFill>
                  <a:srgbClr val="02B5E7"/>
                </a:solidFill>
              </a:rPr>
              <a:t/>
            </a:r>
            <a:br>
              <a:rPr lang="nl-NL" dirty="0">
                <a:solidFill>
                  <a:srgbClr val="02B5E7"/>
                </a:solidFill>
              </a:rPr>
            </a:br>
            <a:r>
              <a:rPr lang="nl-NL" dirty="0">
                <a:solidFill>
                  <a:srgbClr val="02B5E7"/>
                </a:solidFill>
              </a:rPr>
              <a:t/>
            </a:r>
            <a:br>
              <a:rPr lang="nl-NL" dirty="0">
                <a:solidFill>
                  <a:srgbClr val="02B5E7"/>
                </a:solidFill>
              </a:rPr>
            </a:br>
            <a:r>
              <a:rPr lang="nl-NL" dirty="0">
                <a:solidFill>
                  <a:srgbClr val="02B5E7"/>
                </a:solidFill>
              </a:rPr>
              <a:t>Proces </a:t>
            </a:r>
            <a:r>
              <a:rPr lang="nl-NL" dirty="0" err="1">
                <a:solidFill>
                  <a:srgbClr val="02B5E7"/>
                </a:solidFill>
              </a:rPr>
              <a:t>for</a:t>
            </a:r>
            <a:r>
              <a:rPr lang="nl-NL" dirty="0">
                <a:solidFill>
                  <a:srgbClr val="02B5E7"/>
                </a:solidFill>
              </a:rPr>
              <a:t> </a:t>
            </a:r>
            <a:r>
              <a:rPr lang="nl-NL" dirty="0" err="1">
                <a:solidFill>
                  <a:srgbClr val="02B5E7"/>
                </a:solidFill>
              </a:rPr>
              <a:t>designing</a:t>
            </a:r>
            <a:r>
              <a:rPr lang="nl-NL" dirty="0">
                <a:solidFill>
                  <a:srgbClr val="02B5E7"/>
                </a:solidFill>
              </a:rPr>
              <a:t> </a:t>
            </a:r>
            <a:r>
              <a:rPr lang="nl-NL" dirty="0" err="1">
                <a:solidFill>
                  <a:srgbClr val="02B5E7"/>
                </a:solidFill>
              </a:rPr>
              <a:t>the</a:t>
            </a:r>
            <a:r>
              <a:rPr lang="nl-NL" dirty="0">
                <a:solidFill>
                  <a:srgbClr val="02B5E7"/>
                </a:solidFill>
              </a:rPr>
              <a:t> </a:t>
            </a:r>
            <a:r>
              <a:rPr lang="nl-NL" dirty="0" err="1">
                <a:solidFill>
                  <a:srgbClr val="02B5E7"/>
                </a:solidFill>
              </a:rPr>
              <a:t>initial</a:t>
            </a:r>
            <a:r>
              <a:rPr lang="nl-NL" dirty="0">
                <a:solidFill>
                  <a:srgbClr val="02B5E7"/>
                </a:solidFill>
              </a:rPr>
              <a:t> </a:t>
            </a:r>
            <a:r>
              <a:rPr lang="nl-NL" dirty="0" err="1">
                <a:solidFill>
                  <a:srgbClr val="02B5E7"/>
                </a:solidFill>
              </a:rPr>
              <a:t>programme</a:t>
            </a:r>
            <a:endParaRPr lang="nl-NL" dirty="0">
              <a:solidFill>
                <a:srgbClr val="02B5E7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effectLst/>
        </p:spPr>
        <p:txBody>
          <a:bodyPr/>
          <a:lstStyle/>
          <a:p>
            <a:r>
              <a:rPr lang="nl-NL" sz="1800" dirty="0"/>
              <a:t>Step 1: Clustering </a:t>
            </a:r>
            <a:r>
              <a:rPr lang="nl-NL" sz="1800" dirty="0" err="1"/>
              <a:t>competencies</a:t>
            </a:r>
            <a:r>
              <a:rPr lang="nl-NL" sz="1800" dirty="0"/>
              <a:t> of a </a:t>
            </a:r>
            <a:r>
              <a:rPr lang="nl-NL" sz="1800" dirty="0" err="1"/>
              <a:t>beginning</a:t>
            </a:r>
            <a:r>
              <a:rPr lang="nl-NL" sz="1800" dirty="0"/>
              <a:t> </a:t>
            </a:r>
            <a:r>
              <a:rPr lang="nl-NL" sz="1800" dirty="0" err="1"/>
              <a:t>judge</a:t>
            </a:r>
            <a:r>
              <a:rPr lang="nl-NL" sz="1800" dirty="0"/>
              <a:t> in 5 </a:t>
            </a:r>
            <a:r>
              <a:rPr lang="nl-NL" sz="1800" dirty="0" err="1"/>
              <a:t>themes</a:t>
            </a:r>
            <a:endParaRPr lang="nl-NL" sz="1800" dirty="0"/>
          </a:p>
          <a:p>
            <a:r>
              <a:rPr lang="nl-NL" sz="1800" dirty="0"/>
              <a:t>Step 2: An </a:t>
            </a:r>
            <a:r>
              <a:rPr lang="nl-NL" sz="1800" dirty="0" err="1"/>
              <a:t>educational</a:t>
            </a:r>
            <a:r>
              <a:rPr lang="nl-NL" sz="1800" dirty="0"/>
              <a:t> </a:t>
            </a:r>
            <a:r>
              <a:rPr lang="nl-NL" sz="1800" dirty="0" err="1"/>
              <a:t>philosophy</a:t>
            </a:r>
            <a:endParaRPr lang="nl-NL" sz="1800" dirty="0"/>
          </a:p>
          <a:p>
            <a:r>
              <a:rPr lang="nl-NL" sz="1800" dirty="0"/>
              <a:t>Step 3. </a:t>
            </a:r>
            <a:r>
              <a:rPr lang="nl-NL" sz="1800" dirty="0" err="1"/>
              <a:t>Investigate</a:t>
            </a:r>
            <a:r>
              <a:rPr lang="nl-NL" sz="1800" dirty="0"/>
              <a:t> </a:t>
            </a:r>
            <a:r>
              <a:rPr lang="nl-NL" sz="1800" dirty="0" err="1"/>
              <a:t>the</a:t>
            </a:r>
            <a:r>
              <a:rPr lang="nl-NL" sz="1800" dirty="0"/>
              <a:t> </a:t>
            </a:r>
            <a:r>
              <a:rPr lang="nl-NL" sz="1800" dirty="0" err="1"/>
              <a:t>feasibility</a:t>
            </a:r>
            <a:r>
              <a:rPr lang="nl-NL" sz="1800" dirty="0"/>
              <a:t> of </a:t>
            </a:r>
            <a:r>
              <a:rPr lang="nl-NL" sz="1800" dirty="0" err="1"/>
              <a:t>modular</a:t>
            </a:r>
            <a:r>
              <a:rPr lang="nl-NL" sz="1800" dirty="0"/>
              <a:t> training </a:t>
            </a:r>
          </a:p>
          <a:p>
            <a:r>
              <a:rPr lang="nl-NL" sz="1800" dirty="0"/>
              <a:t>Step 4. </a:t>
            </a:r>
            <a:r>
              <a:rPr lang="nl-NL" sz="1800" dirty="0" err="1"/>
              <a:t>Drawing</a:t>
            </a:r>
            <a:r>
              <a:rPr lang="nl-NL" sz="1800" dirty="0"/>
              <a:t> </a:t>
            </a:r>
            <a:r>
              <a:rPr lang="nl-NL" sz="1800" dirty="0" err="1"/>
              <a:t>the</a:t>
            </a:r>
            <a:r>
              <a:rPr lang="nl-NL" sz="1800" dirty="0"/>
              <a:t> design</a:t>
            </a:r>
          </a:p>
        </p:txBody>
      </p:sp>
      <p:pic>
        <p:nvPicPr>
          <p:cNvPr id="5" name="Afbeelding 4" descr="Afbeelding met schermafbeelding, tekst&#10;&#10;&#10;&#10;Automatisch gegenereerde beschrijving">
            <a:extLst>
              <a:ext uri="{FF2B5EF4-FFF2-40B4-BE49-F238E27FC236}">
                <a16:creationId xmlns="" xmlns:a16="http://schemas.microsoft.com/office/drawing/2014/main" id="{15E63B60-5765-384A-855A-C9BAC40B9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46" b="91954" l="10000" r="90000">
                        <a14:foregroundMark x1="10200" y1="83908" x2="18000" y2="91954"/>
                        <a14:foregroundMark x1="18000" y1="91954" x2="24400" y2="92241"/>
                        <a14:foregroundMark x1="59400" y1="41379" x2="63800" y2="41379"/>
                        <a14:foregroundMark x1="72800" y1="8046" x2="86400" y2="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841" y="2096277"/>
            <a:ext cx="6350000" cy="4419600"/>
          </a:xfrm>
          <a:prstGeom prst="rect">
            <a:avLst/>
          </a:prstGeom>
          <a:effectLst>
            <a:outerShdw blurRad="292100" dist="279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hthoek 5">
            <a:extLst>
              <a:ext uri="{FF2B5EF4-FFF2-40B4-BE49-F238E27FC236}">
                <a16:creationId xmlns="" xmlns:a16="http://schemas.microsoft.com/office/drawing/2014/main" id="{C62CD8E2-30B0-D842-B078-38ACBF2C9C62}"/>
              </a:ext>
            </a:extLst>
          </p:cNvPr>
          <p:cNvSpPr/>
          <p:nvPr/>
        </p:nvSpPr>
        <p:spPr>
          <a:xfrm>
            <a:off x="5234473" y="5094514"/>
            <a:ext cx="1231641" cy="1063690"/>
          </a:xfrm>
          <a:prstGeom prst="rect">
            <a:avLst/>
          </a:prstGeom>
          <a:gradFill>
            <a:gsLst>
              <a:gs pos="39000">
                <a:srgbClr val="1DC5C4"/>
              </a:gs>
              <a:gs pos="100000">
                <a:srgbClr val="158C8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="" xmlns:a16="http://schemas.microsoft.com/office/drawing/2014/main" id="{A5159B99-14D3-AA45-B7C5-9682BF4CEEFE}"/>
              </a:ext>
            </a:extLst>
          </p:cNvPr>
          <p:cNvSpPr/>
          <p:nvPr/>
        </p:nvSpPr>
        <p:spPr>
          <a:xfrm>
            <a:off x="6662057" y="4435719"/>
            <a:ext cx="1082351" cy="1063690"/>
          </a:xfrm>
          <a:prstGeom prst="rect">
            <a:avLst/>
          </a:prstGeom>
          <a:gradFill>
            <a:gsLst>
              <a:gs pos="39000">
                <a:srgbClr val="037E7E"/>
              </a:gs>
              <a:gs pos="100000">
                <a:srgbClr val="23747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="" xmlns:a16="http://schemas.microsoft.com/office/drawing/2014/main" id="{E017AA70-A90F-D64B-8F52-843BBBF8E949}"/>
              </a:ext>
            </a:extLst>
          </p:cNvPr>
          <p:cNvSpPr/>
          <p:nvPr/>
        </p:nvSpPr>
        <p:spPr>
          <a:xfrm>
            <a:off x="7940351" y="3774232"/>
            <a:ext cx="1082351" cy="1063690"/>
          </a:xfrm>
          <a:prstGeom prst="rect">
            <a:avLst/>
          </a:prstGeom>
          <a:gradFill>
            <a:gsLst>
              <a:gs pos="39000">
                <a:srgbClr val="0B484A"/>
              </a:gs>
              <a:gs pos="100000">
                <a:srgbClr val="01606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="" xmlns:a16="http://schemas.microsoft.com/office/drawing/2014/main" id="{08C255A2-8A30-5349-92DF-BA0F32D7ECFA}"/>
              </a:ext>
            </a:extLst>
          </p:cNvPr>
          <p:cNvSpPr/>
          <p:nvPr/>
        </p:nvSpPr>
        <p:spPr>
          <a:xfrm>
            <a:off x="9209573" y="3104551"/>
            <a:ext cx="1082351" cy="1063690"/>
          </a:xfrm>
          <a:prstGeom prst="rect">
            <a:avLst/>
          </a:prstGeom>
          <a:gradFill>
            <a:gsLst>
              <a:gs pos="39000">
                <a:srgbClr val="B80000"/>
              </a:gs>
              <a:gs pos="100000">
                <a:srgbClr val="78000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="" xmlns:a16="http://schemas.microsoft.com/office/drawing/2014/main" id="{E7F35221-91FD-6E44-AB43-95A4C3BE282D}"/>
              </a:ext>
            </a:extLst>
          </p:cNvPr>
          <p:cNvSpPr txBox="1"/>
          <p:nvPr/>
        </p:nvSpPr>
        <p:spPr>
          <a:xfrm>
            <a:off x="5334767" y="5410915"/>
            <a:ext cx="10310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>
                <a:solidFill>
                  <a:schemeClr val="bg1"/>
                </a:solidFill>
              </a:rPr>
              <a:t>Clustering</a:t>
            </a:r>
          </a:p>
          <a:p>
            <a:r>
              <a:rPr lang="nl-NL" sz="1100" dirty="0" err="1">
                <a:solidFill>
                  <a:schemeClr val="bg1"/>
                </a:solidFill>
              </a:rPr>
              <a:t>competencies</a:t>
            </a:r>
            <a:endParaRPr lang="nl-NL" sz="1100" dirty="0">
              <a:solidFill>
                <a:schemeClr val="bg1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="" xmlns:a16="http://schemas.microsoft.com/office/drawing/2014/main" id="{25602D83-A792-B94E-A57C-501BF3BD7649}"/>
              </a:ext>
            </a:extLst>
          </p:cNvPr>
          <p:cNvSpPr txBox="1"/>
          <p:nvPr/>
        </p:nvSpPr>
        <p:spPr>
          <a:xfrm>
            <a:off x="6687706" y="4752120"/>
            <a:ext cx="8996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 err="1">
                <a:solidFill>
                  <a:schemeClr val="bg1"/>
                </a:solidFill>
              </a:rPr>
              <a:t>Educational</a:t>
            </a:r>
            <a:endParaRPr lang="nl-NL" sz="1100" dirty="0">
              <a:solidFill>
                <a:schemeClr val="bg1"/>
              </a:solidFill>
            </a:endParaRPr>
          </a:p>
          <a:p>
            <a:r>
              <a:rPr lang="nl-NL" sz="1100" dirty="0" err="1">
                <a:solidFill>
                  <a:schemeClr val="bg1"/>
                </a:solidFill>
              </a:rPr>
              <a:t>philosophy</a:t>
            </a:r>
            <a:endParaRPr lang="nl-NL" sz="1100" dirty="0">
              <a:solidFill>
                <a:schemeClr val="bg1"/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="" xmlns:a16="http://schemas.microsoft.com/office/drawing/2014/main" id="{A829B7BF-A521-204A-8961-84D09CB14D30}"/>
              </a:ext>
            </a:extLst>
          </p:cNvPr>
          <p:cNvSpPr txBox="1"/>
          <p:nvPr/>
        </p:nvSpPr>
        <p:spPr>
          <a:xfrm>
            <a:off x="7966000" y="4090633"/>
            <a:ext cx="7296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>
                <a:solidFill>
                  <a:schemeClr val="bg1"/>
                </a:solidFill>
              </a:rPr>
              <a:t>Modular </a:t>
            </a:r>
          </a:p>
          <a:p>
            <a:r>
              <a:rPr lang="nl-NL" sz="1100" dirty="0">
                <a:solidFill>
                  <a:schemeClr val="bg1"/>
                </a:solidFill>
              </a:rPr>
              <a:t>training?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="" xmlns:a16="http://schemas.microsoft.com/office/drawing/2014/main" id="{51D35DCD-3BEA-B14C-B7F5-82C67D0E5669}"/>
              </a:ext>
            </a:extLst>
          </p:cNvPr>
          <p:cNvSpPr txBox="1"/>
          <p:nvPr/>
        </p:nvSpPr>
        <p:spPr>
          <a:xfrm>
            <a:off x="9235222" y="3429000"/>
            <a:ext cx="8322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 err="1">
                <a:solidFill>
                  <a:schemeClr val="bg1"/>
                </a:solidFill>
              </a:rPr>
              <a:t>Drawing</a:t>
            </a:r>
            <a:endParaRPr lang="nl-NL" sz="1100" dirty="0">
              <a:solidFill>
                <a:schemeClr val="bg1"/>
              </a:solidFill>
            </a:endParaRPr>
          </a:p>
          <a:p>
            <a:r>
              <a:rPr lang="nl-NL" sz="1100" dirty="0" err="1">
                <a:solidFill>
                  <a:schemeClr val="bg1"/>
                </a:solidFill>
              </a:rPr>
              <a:t>the</a:t>
            </a:r>
            <a:r>
              <a:rPr lang="nl-NL" sz="1100" dirty="0">
                <a:solidFill>
                  <a:schemeClr val="bg1"/>
                </a:solidFill>
              </a:rPr>
              <a:t> design</a:t>
            </a:r>
          </a:p>
        </p:txBody>
      </p:sp>
    </p:spTree>
    <p:extLst>
      <p:ext uri="{BB962C8B-B14F-4D97-AF65-F5344CB8AC3E}">
        <p14:creationId xmlns:p14="http://schemas.microsoft.com/office/powerpoint/2010/main" val="136282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1755234"/>
            <a:ext cx="10363200" cy="712177"/>
          </a:xfrm>
        </p:spPr>
        <p:txBody>
          <a:bodyPr>
            <a:noAutofit/>
          </a:bodyPr>
          <a:lstStyle/>
          <a:p>
            <a:r>
              <a:rPr lang="nl-NL" sz="3600" dirty="0">
                <a:solidFill>
                  <a:srgbClr val="02B5E7"/>
                </a:solidFill>
              </a:rPr>
              <a:t>Step 1:	Clustering </a:t>
            </a:r>
            <a:r>
              <a:rPr lang="nl-NL" sz="3600" dirty="0" err="1">
                <a:solidFill>
                  <a:srgbClr val="02B5E7"/>
                </a:solidFill>
              </a:rPr>
              <a:t>competencies</a:t>
            </a:r>
            <a:r>
              <a:rPr lang="nl-NL" sz="3600" dirty="0">
                <a:solidFill>
                  <a:srgbClr val="02B5E7"/>
                </a:solidFill>
              </a:rPr>
              <a:t> of a </a:t>
            </a:r>
            <a:r>
              <a:rPr lang="nl-NL" sz="3600" dirty="0" err="1">
                <a:solidFill>
                  <a:srgbClr val="02B5E7"/>
                </a:solidFill>
              </a:rPr>
              <a:t>beginning</a:t>
            </a:r>
            <a:r>
              <a:rPr lang="nl-NL" sz="3600" dirty="0">
                <a:solidFill>
                  <a:srgbClr val="02B5E7"/>
                </a:solidFill>
              </a:rPr>
              <a:t> 			</a:t>
            </a:r>
            <a:r>
              <a:rPr lang="nl-NL" sz="3600" dirty="0" err="1">
                <a:solidFill>
                  <a:srgbClr val="02B5E7"/>
                </a:solidFill>
              </a:rPr>
              <a:t>judge</a:t>
            </a:r>
            <a:r>
              <a:rPr lang="nl-NL" sz="3600" dirty="0">
                <a:solidFill>
                  <a:srgbClr val="02B5E7"/>
                </a:solidFill>
              </a:rPr>
              <a:t> in 5 </a:t>
            </a:r>
            <a:r>
              <a:rPr lang="nl-NL" sz="3600" dirty="0" err="1">
                <a:solidFill>
                  <a:srgbClr val="02B5E7"/>
                </a:solidFill>
              </a:rPr>
              <a:t>themes</a:t>
            </a:r>
            <a:endParaRPr lang="nl-NL" sz="3600" dirty="0">
              <a:solidFill>
                <a:srgbClr val="02B5E7"/>
              </a:solidFill>
            </a:endParaRPr>
          </a:p>
        </p:txBody>
      </p:sp>
      <p:sp>
        <p:nvSpPr>
          <p:cNvPr id="4" name="Ovaal 3"/>
          <p:cNvSpPr/>
          <p:nvPr/>
        </p:nvSpPr>
        <p:spPr>
          <a:xfrm>
            <a:off x="1684711" y="2955677"/>
            <a:ext cx="1824110" cy="1706881"/>
          </a:xfrm>
          <a:prstGeom prst="ellipse">
            <a:avLst/>
          </a:prstGeom>
          <a:solidFill>
            <a:srgbClr val="BC12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Preparing court session</a:t>
            </a:r>
          </a:p>
        </p:txBody>
      </p:sp>
      <p:sp>
        <p:nvSpPr>
          <p:cNvPr id="5" name="Ovaal 4"/>
          <p:cNvSpPr/>
          <p:nvPr/>
        </p:nvSpPr>
        <p:spPr>
          <a:xfrm>
            <a:off x="3111704" y="4233492"/>
            <a:ext cx="1794217" cy="1718603"/>
          </a:xfrm>
          <a:prstGeom prst="ellipse">
            <a:avLst/>
          </a:prstGeom>
          <a:solidFill>
            <a:srgbClr val="0180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Court session</a:t>
            </a:r>
          </a:p>
        </p:txBody>
      </p:sp>
      <p:sp>
        <p:nvSpPr>
          <p:cNvPr id="6" name="Ovaal 5"/>
          <p:cNvSpPr/>
          <p:nvPr/>
        </p:nvSpPr>
        <p:spPr>
          <a:xfrm>
            <a:off x="5004688" y="4578152"/>
            <a:ext cx="1851369" cy="1683432"/>
          </a:xfrm>
          <a:prstGeom prst="ellipse">
            <a:avLst/>
          </a:prstGeom>
          <a:solidFill>
            <a:srgbClr val="96A9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Verdicts and decisions</a:t>
            </a:r>
          </a:p>
        </p:txBody>
      </p:sp>
      <p:sp>
        <p:nvSpPr>
          <p:cNvPr id="7" name="Ovaal 6"/>
          <p:cNvSpPr/>
          <p:nvPr/>
        </p:nvSpPr>
        <p:spPr>
          <a:xfrm>
            <a:off x="7053590" y="4233491"/>
            <a:ext cx="1894449" cy="1767840"/>
          </a:xfrm>
          <a:prstGeom prst="ellipse">
            <a:avLst/>
          </a:prstGeom>
          <a:solidFill>
            <a:srgbClr val="03B2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err="1"/>
              <a:t>Magistracy</a:t>
            </a:r>
            <a:r>
              <a:rPr lang="nl-NL" sz="1600" dirty="0"/>
              <a:t> </a:t>
            </a:r>
            <a:r>
              <a:rPr lang="nl-NL" sz="1600" dirty="0" err="1"/>
              <a:t>professio-nalisation</a:t>
            </a:r>
            <a:r>
              <a:rPr lang="nl-NL" sz="1600" dirty="0"/>
              <a:t> policy</a:t>
            </a:r>
          </a:p>
        </p:txBody>
      </p:sp>
      <p:sp>
        <p:nvSpPr>
          <p:cNvPr id="8" name="Ovaal 7"/>
          <p:cNvSpPr/>
          <p:nvPr/>
        </p:nvSpPr>
        <p:spPr>
          <a:xfrm>
            <a:off x="8738488" y="2955677"/>
            <a:ext cx="1814732" cy="1814733"/>
          </a:xfrm>
          <a:prstGeom prst="ellipse">
            <a:avLst/>
          </a:prstGeom>
          <a:solidFill>
            <a:srgbClr val="AC00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Cooperation</a:t>
            </a:r>
          </a:p>
          <a:p>
            <a:pPr algn="ctr"/>
            <a:r>
              <a:rPr lang="nl-NL" sz="1600" dirty="0" err="1"/>
              <a:t>Communi-cation</a:t>
            </a:r>
            <a:endParaRPr lang="nl-NL" sz="1600" dirty="0"/>
          </a:p>
          <a:p>
            <a:pPr algn="ctr"/>
            <a:r>
              <a:rPr lang="nl-NL" sz="1600" dirty="0"/>
              <a:t>Intervision</a:t>
            </a:r>
          </a:p>
        </p:txBody>
      </p:sp>
      <p:pic>
        <p:nvPicPr>
          <p:cNvPr id="9" name="Afbeelding 8" descr="Afbeelding met schermafbeelding&#10;&#10;&#10;&#10;Automatisch gegenereerde beschrijving">
            <a:extLst>
              <a:ext uri="{FF2B5EF4-FFF2-40B4-BE49-F238E27FC236}">
                <a16:creationId xmlns="" xmlns:a16="http://schemas.microsoft.com/office/drawing/2014/main" id="{C8A532A8-3862-3040-B7BE-A8EFBC6409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00" b="95476" l="3774" r="96226">
                        <a14:foregroundMark x1="4133" y1="53828" x2="7996" y2="93852"/>
                        <a14:foregroundMark x1="7996" y1="93852" x2="13567" y2="95476"/>
                        <a14:foregroundMark x1="13567" y1="95476" x2="13387" y2="95244"/>
                        <a14:foregroundMark x1="4043" y1="54524" x2="4133" y2="93968"/>
                        <a14:foregroundMark x1="80144" y1="6265" x2="92183" y2="8817"/>
                        <a14:foregroundMark x1="92183" y1="8817" x2="94969" y2="15545"/>
                        <a14:foregroundMark x1="94969" y1="15545" x2="94429" y2="41067"/>
                        <a14:foregroundMark x1="77179" y1="4176" x2="92543" y2="3596"/>
                        <a14:foregroundMark x1="92543" y1="3596" x2="96226" y2="9281"/>
                        <a14:foregroundMark x1="96226" y1="9281" x2="96316" y2="13457"/>
                        <a14:foregroundMark x1="77179" y1="3828" x2="90746" y2="2900"/>
                        <a14:foregroundMark x1="90746" y1="2900" x2="95418" y2="34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961" y="5182658"/>
            <a:ext cx="2058526" cy="159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2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  <p:bldP spid="7" grpId="0" autoUpdateAnimBg="0"/>
      <p:bldP spid="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6328"/>
            <a:r>
              <a:rPr lang="nl-NL" sz="3600" dirty="0">
                <a:solidFill>
                  <a:srgbClr val="02B5E7"/>
                </a:solidFill>
              </a:rPr>
              <a:t>Step 2: An </a:t>
            </a:r>
            <a:r>
              <a:rPr lang="nl-NL" sz="3600" dirty="0" err="1">
                <a:solidFill>
                  <a:srgbClr val="02B5E7"/>
                </a:solidFill>
              </a:rPr>
              <a:t>Educational</a:t>
            </a:r>
            <a:r>
              <a:rPr lang="nl-NL" sz="3600" dirty="0">
                <a:solidFill>
                  <a:srgbClr val="02B5E7"/>
                </a:solidFill>
              </a:rPr>
              <a:t> </a:t>
            </a:r>
            <a:r>
              <a:rPr lang="nl-NL" sz="3600" dirty="0" err="1">
                <a:solidFill>
                  <a:srgbClr val="02B5E7"/>
                </a:solidFill>
              </a:rPr>
              <a:t>philosophy</a:t>
            </a:r>
            <a:endParaRPr lang="nl-NL" sz="3600" dirty="0">
              <a:solidFill>
                <a:srgbClr val="02B5E7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High </a:t>
            </a:r>
            <a:r>
              <a:rPr lang="nl-NL" dirty="0" err="1"/>
              <a:t>quality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err="1"/>
              <a:t>Flexible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err="1"/>
              <a:t>Didactive</a:t>
            </a:r>
            <a:r>
              <a:rPr lang="nl-NL" dirty="0"/>
              <a:t> </a:t>
            </a:r>
            <a:r>
              <a:rPr lang="nl-NL" dirty="0" err="1"/>
              <a:t>innovative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err="1"/>
              <a:t>Attractive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1019176" y="2290310"/>
            <a:ext cx="8862762" cy="3895886"/>
          </a:xfrm>
          <a:prstGeom prst="rect">
            <a:avLst/>
          </a:prstGeom>
          <a:solidFill>
            <a:srgbClr val="02B5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bject 168"/>
          <p:cNvSpPr txBox="1">
            <a:spLocks/>
          </p:cNvSpPr>
          <p:nvPr/>
        </p:nvSpPr>
        <p:spPr>
          <a:xfrm>
            <a:off x="1288914" y="2444312"/>
            <a:ext cx="7309327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16328">
              <a:lnSpc>
                <a:spcPct val="100000"/>
              </a:lnSpc>
            </a:pPr>
            <a:r>
              <a:rPr lang="en-US" sz="3600" spc="-437" dirty="0">
                <a:solidFill>
                  <a:schemeClr val="bg1"/>
                </a:solidFill>
              </a:rPr>
              <a:t>A  </a:t>
            </a:r>
            <a:r>
              <a:rPr lang="en-US" sz="3600" spc="6" dirty="0">
                <a:solidFill>
                  <a:schemeClr val="bg1"/>
                </a:solidFill>
              </a:rPr>
              <a:t>trainee </a:t>
            </a:r>
            <a:r>
              <a:rPr lang="en-US" sz="3600" spc="-161" dirty="0">
                <a:solidFill>
                  <a:schemeClr val="bg1"/>
                </a:solidFill>
              </a:rPr>
              <a:t>judge </a:t>
            </a:r>
            <a:r>
              <a:rPr lang="en-US" sz="3600" spc="-116" dirty="0">
                <a:solidFill>
                  <a:schemeClr val="bg1"/>
                </a:solidFill>
              </a:rPr>
              <a:t>as </a:t>
            </a:r>
            <a:r>
              <a:rPr lang="en-US" sz="3600" spc="-225" dirty="0">
                <a:solidFill>
                  <a:schemeClr val="bg1"/>
                </a:solidFill>
              </a:rPr>
              <a:t>a</a:t>
            </a:r>
            <a:r>
              <a:rPr lang="en-US" sz="3600" spc="-431" dirty="0">
                <a:solidFill>
                  <a:schemeClr val="bg1"/>
                </a:solidFill>
              </a:rPr>
              <a:t> </a:t>
            </a:r>
            <a:r>
              <a:rPr lang="en-US" sz="3600" spc="-58" dirty="0">
                <a:solidFill>
                  <a:schemeClr val="bg1"/>
                </a:solidFill>
              </a:rPr>
              <a:t>colleague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176947" y="3208421"/>
            <a:ext cx="4261327" cy="2570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612" marR="6531" indent="-163284" algn="just">
              <a:lnSpc>
                <a:spcPct val="107800"/>
              </a:lnSpc>
              <a:buAutoNum type="arabicPeriod"/>
              <a:tabLst>
                <a:tab pos="180429" algn="l"/>
              </a:tabLst>
            </a:pPr>
            <a:r>
              <a:rPr lang="en-US" sz="1000" spc="-13" dirty="0">
                <a:solidFill>
                  <a:schemeClr val="bg1"/>
                </a:solidFill>
                <a:cs typeface="Tahoma"/>
              </a:rPr>
              <a:t>Ensure </a:t>
            </a:r>
            <a:r>
              <a:rPr lang="en-US" sz="1000" spc="-32" dirty="0">
                <a:solidFill>
                  <a:schemeClr val="bg1"/>
                </a:solidFill>
                <a:cs typeface="Tahoma"/>
              </a:rPr>
              <a:t>a </a:t>
            </a:r>
            <a:r>
              <a:rPr lang="en-US" sz="1000" spc="-13" dirty="0">
                <a:solidFill>
                  <a:schemeClr val="bg1"/>
                </a:solidFill>
                <a:cs typeface="Tahoma"/>
              </a:rPr>
              <a:t>stimulating learning </a:t>
            </a:r>
            <a:r>
              <a:rPr lang="en-US" sz="1000" spc="-26" dirty="0">
                <a:solidFill>
                  <a:schemeClr val="bg1"/>
                </a:solidFill>
                <a:cs typeface="Tahoma"/>
              </a:rPr>
              <a:t>environment </a:t>
            </a:r>
            <a:r>
              <a:rPr lang="en-US" sz="1000" spc="-32" dirty="0">
                <a:solidFill>
                  <a:schemeClr val="bg1"/>
                </a:solidFill>
                <a:cs typeface="Tahoma"/>
              </a:rPr>
              <a:t>by </a:t>
            </a:r>
            <a:r>
              <a:rPr lang="en-US" sz="1000" spc="-13" dirty="0">
                <a:solidFill>
                  <a:schemeClr val="bg1"/>
                </a:solidFill>
                <a:cs typeface="Tahoma"/>
              </a:rPr>
              <a:t>using existing  </a:t>
            </a:r>
            <a:r>
              <a:rPr lang="en-US" sz="1000" spc="-26" dirty="0">
                <a:solidFill>
                  <a:schemeClr val="bg1"/>
                </a:solidFill>
                <a:cs typeface="Tahoma"/>
              </a:rPr>
              <a:t>knowledge </a:t>
            </a:r>
            <a:r>
              <a:rPr lang="en-US" sz="1000" spc="-13" dirty="0">
                <a:solidFill>
                  <a:schemeClr val="bg1"/>
                </a:solidFill>
                <a:cs typeface="Tahoma"/>
              </a:rPr>
              <a:t>and talent as </a:t>
            </a:r>
            <a:r>
              <a:rPr lang="en-US" sz="1000" spc="-19" dirty="0">
                <a:solidFill>
                  <a:schemeClr val="bg1"/>
                </a:solidFill>
                <a:cs typeface="Tahoma"/>
              </a:rPr>
              <a:t>the </a:t>
            </a:r>
            <a:r>
              <a:rPr lang="en-US" sz="1000" dirty="0">
                <a:solidFill>
                  <a:schemeClr val="bg1"/>
                </a:solidFill>
                <a:cs typeface="Tahoma"/>
              </a:rPr>
              <a:t>basis </a:t>
            </a:r>
            <a:r>
              <a:rPr lang="en-US" sz="1000" spc="-26" dirty="0">
                <a:solidFill>
                  <a:schemeClr val="bg1"/>
                </a:solidFill>
                <a:cs typeface="Tahoma"/>
              </a:rPr>
              <a:t>for </a:t>
            </a:r>
            <a:r>
              <a:rPr lang="en-US" sz="1000" spc="-19" dirty="0">
                <a:solidFill>
                  <a:schemeClr val="bg1"/>
                </a:solidFill>
                <a:cs typeface="Tahoma"/>
              </a:rPr>
              <a:t>the </a:t>
            </a:r>
            <a:r>
              <a:rPr lang="en-US" sz="1000" spc="-26" dirty="0" err="1">
                <a:solidFill>
                  <a:schemeClr val="bg1"/>
                </a:solidFill>
                <a:cs typeface="Tahoma"/>
              </a:rPr>
              <a:t>programme</a:t>
            </a:r>
            <a:r>
              <a:rPr lang="en-US" sz="1000" spc="-26" dirty="0">
                <a:solidFill>
                  <a:schemeClr val="bg1"/>
                </a:solidFill>
                <a:cs typeface="Tahoma"/>
              </a:rPr>
              <a:t>. The  </a:t>
            </a:r>
            <a:r>
              <a:rPr lang="en-US" sz="1000" spc="-13" dirty="0">
                <a:solidFill>
                  <a:schemeClr val="bg1"/>
                </a:solidFill>
                <a:cs typeface="Tahoma"/>
              </a:rPr>
              <a:t>relationship </a:t>
            </a:r>
            <a:r>
              <a:rPr lang="en-US" sz="1000" spc="-26" dirty="0">
                <a:solidFill>
                  <a:schemeClr val="bg1"/>
                </a:solidFill>
                <a:cs typeface="Tahoma"/>
              </a:rPr>
              <a:t>between </a:t>
            </a:r>
            <a:r>
              <a:rPr lang="en-US" sz="1000" spc="-19" dirty="0">
                <a:solidFill>
                  <a:schemeClr val="bg1"/>
                </a:solidFill>
                <a:cs typeface="Tahoma"/>
              </a:rPr>
              <a:t>trainer </a:t>
            </a:r>
            <a:r>
              <a:rPr lang="en-US" sz="1000" spc="-13" dirty="0">
                <a:solidFill>
                  <a:schemeClr val="bg1"/>
                </a:solidFill>
                <a:cs typeface="Tahoma"/>
              </a:rPr>
              <a:t>and </a:t>
            </a:r>
            <a:r>
              <a:rPr lang="en-US" sz="1000" spc="-19" dirty="0">
                <a:solidFill>
                  <a:schemeClr val="bg1"/>
                </a:solidFill>
                <a:cs typeface="Tahoma"/>
              </a:rPr>
              <a:t>trainee </a:t>
            </a:r>
            <a:r>
              <a:rPr lang="en-US" sz="1000" dirty="0">
                <a:solidFill>
                  <a:schemeClr val="bg1"/>
                </a:solidFill>
                <a:cs typeface="Tahoma"/>
              </a:rPr>
              <a:t>will </a:t>
            </a:r>
            <a:r>
              <a:rPr lang="en-US" sz="1000" spc="-13" dirty="0">
                <a:solidFill>
                  <a:schemeClr val="bg1"/>
                </a:solidFill>
                <a:cs typeface="Tahoma"/>
              </a:rPr>
              <a:t>be freed </a:t>
            </a:r>
            <a:r>
              <a:rPr lang="en-US" sz="1000" spc="-19" dirty="0">
                <a:solidFill>
                  <a:schemeClr val="bg1"/>
                </a:solidFill>
                <a:cs typeface="Tahoma"/>
              </a:rPr>
              <a:t>from the  </a:t>
            </a:r>
            <a:r>
              <a:rPr lang="en-US" sz="1000" spc="-13" dirty="0">
                <a:solidFill>
                  <a:schemeClr val="bg1"/>
                </a:solidFill>
                <a:cs typeface="Tahoma"/>
              </a:rPr>
              <a:t>pressure </a:t>
            </a:r>
            <a:r>
              <a:rPr lang="en-US" sz="1000" spc="-19" dirty="0">
                <a:solidFill>
                  <a:schemeClr val="bg1"/>
                </a:solidFill>
                <a:cs typeface="Tahoma"/>
              </a:rPr>
              <a:t>of </a:t>
            </a:r>
            <a:r>
              <a:rPr lang="en-US" sz="1000" spc="-6" dirty="0">
                <a:solidFill>
                  <a:schemeClr val="bg1"/>
                </a:solidFill>
                <a:cs typeface="Tahoma"/>
              </a:rPr>
              <a:t>assessments </a:t>
            </a:r>
            <a:r>
              <a:rPr lang="en-US" sz="1000" spc="-13" dirty="0">
                <a:solidFill>
                  <a:schemeClr val="bg1"/>
                </a:solidFill>
                <a:cs typeface="Tahoma"/>
              </a:rPr>
              <a:t>insofar as </a:t>
            </a:r>
            <a:r>
              <a:rPr lang="en-US" sz="1000" spc="19" dirty="0">
                <a:solidFill>
                  <a:schemeClr val="bg1"/>
                </a:solidFill>
                <a:cs typeface="Tahoma"/>
              </a:rPr>
              <a:t>is </a:t>
            </a:r>
            <a:r>
              <a:rPr lang="en-US" sz="1000" spc="-6" dirty="0">
                <a:solidFill>
                  <a:schemeClr val="bg1"/>
                </a:solidFill>
                <a:cs typeface="Tahoma"/>
              </a:rPr>
              <a:t>possible, </a:t>
            </a:r>
            <a:r>
              <a:rPr lang="en-US" sz="1000" spc="-32" dirty="0">
                <a:solidFill>
                  <a:schemeClr val="bg1"/>
                </a:solidFill>
                <a:cs typeface="Tahoma"/>
              </a:rPr>
              <a:t>by </a:t>
            </a:r>
            <a:r>
              <a:rPr lang="en-US" sz="1000" spc="-26" dirty="0">
                <a:solidFill>
                  <a:schemeClr val="bg1"/>
                </a:solidFill>
                <a:cs typeface="Tahoma"/>
              </a:rPr>
              <a:t>arranging  for </a:t>
            </a:r>
            <a:r>
              <a:rPr lang="en-US" sz="1000" spc="-32" dirty="0">
                <a:solidFill>
                  <a:schemeClr val="bg1"/>
                </a:solidFill>
                <a:cs typeface="Tahoma"/>
              </a:rPr>
              <a:t>a more </a:t>
            </a:r>
            <a:r>
              <a:rPr lang="en-US" sz="1000" spc="-19" dirty="0">
                <a:solidFill>
                  <a:schemeClr val="bg1"/>
                </a:solidFill>
                <a:cs typeface="Tahoma"/>
              </a:rPr>
              <a:t>objective </a:t>
            </a:r>
            <a:r>
              <a:rPr lang="en-US" sz="1000" spc="-13" dirty="0">
                <a:solidFill>
                  <a:schemeClr val="bg1"/>
                </a:solidFill>
                <a:cs typeface="Tahoma"/>
              </a:rPr>
              <a:t>and </a:t>
            </a:r>
            <a:r>
              <a:rPr lang="en-US" sz="1000" spc="-19" dirty="0">
                <a:solidFill>
                  <a:schemeClr val="bg1"/>
                </a:solidFill>
                <a:cs typeface="Tahoma"/>
              </a:rPr>
              <a:t>varied </a:t>
            </a:r>
            <a:r>
              <a:rPr lang="en-US" sz="1000" spc="-6" dirty="0">
                <a:solidFill>
                  <a:schemeClr val="bg1"/>
                </a:solidFill>
                <a:cs typeface="Tahoma"/>
              </a:rPr>
              <a:t>test </a:t>
            </a:r>
            <a:r>
              <a:rPr lang="en-US" sz="1000" spc="-19" dirty="0">
                <a:solidFill>
                  <a:schemeClr val="bg1"/>
                </a:solidFill>
                <a:cs typeface="Tahoma"/>
              </a:rPr>
              <a:t>of</a:t>
            </a:r>
            <a:r>
              <a:rPr lang="en-US" sz="1000" spc="39" dirty="0">
                <a:solidFill>
                  <a:schemeClr val="bg1"/>
                </a:solidFill>
                <a:cs typeface="Tahoma"/>
              </a:rPr>
              <a:t> </a:t>
            </a:r>
            <a:r>
              <a:rPr lang="en-US" sz="1000" spc="-13" dirty="0">
                <a:solidFill>
                  <a:schemeClr val="bg1"/>
                </a:solidFill>
                <a:cs typeface="Tahoma"/>
              </a:rPr>
              <a:t>competence.</a:t>
            </a:r>
            <a:endParaRPr lang="en-US" sz="1000" dirty="0">
              <a:solidFill>
                <a:schemeClr val="bg1"/>
              </a:solidFill>
              <a:cs typeface="Tahoma"/>
            </a:endParaRPr>
          </a:p>
          <a:p>
            <a:pPr marL="182878" marR="6531" indent="-166548" algn="just">
              <a:lnSpc>
                <a:spcPct val="107800"/>
              </a:lnSpc>
              <a:buAutoNum type="arabicPeriod"/>
              <a:tabLst>
                <a:tab pos="183694" algn="l"/>
              </a:tabLst>
            </a:pPr>
            <a:r>
              <a:rPr lang="en-US" sz="1000" spc="-6" dirty="0">
                <a:solidFill>
                  <a:schemeClr val="bg1"/>
                </a:solidFill>
                <a:cs typeface="Tahoma"/>
              </a:rPr>
              <a:t>Make </a:t>
            </a:r>
            <a:r>
              <a:rPr lang="en-US" sz="1000" spc="-19" dirty="0">
                <a:solidFill>
                  <a:schemeClr val="bg1"/>
                </a:solidFill>
                <a:cs typeface="Tahoma"/>
              </a:rPr>
              <a:t>the </a:t>
            </a:r>
            <a:r>
              <a:rPr lang="en-US" sz="1000" spc="-26" dirty="0" err="1">
                <a:solidFill>
                  <a:schemeClr val="bg1"/>
                </a:solidFill>
                <a:cs typeface="Tahoma"/>
              </a:rPr>
              <a:t>programme</a:t>
            </a:r>
            <a:r>
              <a:rPr lang="en-US" sz="1000" spc="-26" dirty="0">
                <a:solidFill>
                  <a:schemeClr val="bg1"/>
                </a:solidFill>
                <a:cs typeface="Tahoma"/>
              </a:rPr>
              <a:t> </a:t>
            </a:r>
            <a:r>
              <a:rPr lang="en-US" sz="1000" spc="-6" dirty="0">
                <a:solidFill>
                  <a:schemeClr val="bg1"/>
                </a:solidFill>
                <a:cs typeface="Tahoma"/>
              </a:rPr>
              <a:t>reflect </a:t>
            </a:r>
            <a:r>
              <a:rPr lang="en-US" sz="1000" spc="-19" dirty="0">
                <a:solidFill>
                  <a:schemeClr val="bg1"/>
                </a:solidFill>
                <a:cs typeface="Tahoma"/>
              </a:rPr>
              <a:t>the </a:t>
            </a:r>
            <a:r>
              <a:rPr lang="en-US" sz="1000" spc="-13" dirty="0">
                <a:solidFill>
                  <a:schemeClr val="bg1"/>
                </a:solidFill>
                <a:cs typeface="Tahoma"/>
              </a:rPr>
              <a:t>profession </a:t>
            </a:r>
            <a:r>
              <a:rPr lang="en-US" sz="1000" spc="-19" dirty="0">
                <a:solidFill>
                  <a:schemeClr val="bg1"/>
                </a:solidFill>
                <a:cs typeface="Tahoma"/>
              </a:rPr>
              <a:t>of </a:t>
            </a:r>
            <a:r>
              <a:rPr lang="en-US" sz="1000" spc="-32" dirty="0">
                <a:solidFill>
                  <a:schemeClr val="bg1"/>
                </a:solidFill>
                <a:cs typeface="Tahoma"/>
              </a:rPr>
              <a:t>judge/member  </a:t>
            </a:r>
            <a:r>
              <a:rPr lang="en-US" sz="1000" spc="-19" dirty="0">
                <a:solidFill>
                  <a:schemeClr val="bg1"/>
                </a:solidFill>
                <a:cs typeface="Tahoma"/>
              </a:rPr>
              <a:t>of the </a:t>
            </a:r>
            <a:r>
              <a:rPr lang="en-US" sz="1000" spc="-6" dirty="0">
                <a:solidFill>
                  <a:schemeClr val="bg1"/>
                </a:solidFill>
                <a:cs typeface="Tahoma"/>
              </a:rPr>
              <a:t>bench </a:t>
            </a:r>
            <a:r>
              <a:rPr lang="en-US" sz="1000" spc="-13" dirty="0">
                <a:solidFill>
                  <a:schemeClr val="bg1"/>
                </a:solidFill>
                <a:cs typeface="Tahoma"/>
              </a:rPr>
              <a:t>as </a:t>
            </a:r>
            <a:r>
              <a:rPr lang="en-US" sz="1000" spc="-19" dirty="0">
                <a:solidFill>
                  <a:schemeClr val="bg1"/>
                </a:solidFill>
                <a:cs typeface="Tahoma"/>
              </a:rPr>
              <a:t>an </a:t>
            </a:r>
            <a:r>
              <a:rPr lang="en-US" sz="1000" spc="-13" dirty="0">
                <a:solidFill>
                  <a:schemeClr val="bg1"/>
                </a:solidFill>
                <a:cs typeface="Tahoma"/>
              </a:rPr>
              <a:t>independent profession insofar as </a:t>
            </a:r>
            <a:r>
              <a:rPr lang="en-US" sz="1000" spc="-19" dirty="0" err="1">
                <a:solidFill>
                  <a:schemeClr val="bg1"/>
                </a:solidFill>
                <a:cs typeface="Tahoma"/>
              </a:rPr>
              <a:t>pos</a:t>
            </a:r>
            <a:r>
              <a:rPr lang="en-US" sz="1000" spc="-19" dirty="0">
                <a:solidFill>
                  <a:schemeClr val="bg1"/>
                </a:solidFill>
                <a:cs typeface="Tahoma"/>
              </a:rPr>
              <a:t>-  </a:t>
            </a:r>
            <a:r>
              <a:rPr lang="en-US" sz="1000" dirty="0" err="1">
                <a:solidFill>
                  <a:schemeClr val="bg1"/>
                </a:solidFill>
                <a:cs typeface="Tahoma"/>
              </a:rPr>
              <a:t>sible</a:t>
            </a:r>
            <a:r>
              <a:rPr lang="en-US" sz="1000" dirty="0">
                <a:solidFill>
                  <a:schemeClr val="bg1"/>
                </a:solidFill>
                <a:cs typeface="Tahoma"/>
              </a:rPr>
              <a:t>. </a:t>
            </a:r>
            <a:r>
              <a:rPr lang="en-US" sz="1000" spc="-26" dirty="0">
                <a:solidFill>
                  <a:schemeClr val="bg1"/>
                </a:solidFill>
                <a:cs typeface="Tahoma"/>
              </a:rPr>
              <a:t>Trainees </a:t>
            </a:r>
            <a:r>
              <a:rPr lang="en-US" sz="1000" dirty="0">
                <a:solidFill>
                  <a:schemeClr val="bg1"/>
                </a:solidFill>
                <a:cs typeface="Tahoma"/>
              </a:rPr>
              <a:t>will </a:t>
            </a:r>
            <a:r>
              <a:rPr lang="en-US" sz="1000" spc="-13" dirty="0">
                <a:solidFill>
                  <a:schemeClr val="bg1"/>
                </a:solidFill>
                <a:cs typeface="Tahoma"/>
              </a:rPr>
              <a:t>be </a:t>
            </a:r>
            <a:r>
              <a:rPr lang="en-US" sz="1000" spc="-32" dirty="0">
                <a:solidFill>
                  <a:schemeClr val="bg1"/>
                </a:solidFill>
                <a:cs typeface="Tahoma"/>
              </a:rPr>
              <a:t>given more </a:t>
            </a:r>
            <a:r>
              <a:rPr lang="en-US" sz="1000" spc="-6" dirty="0">
                <a:solidFill>
                  <a:schemeClr val="bg1"/>
                </a:solidFill>
                <a:cs typeface="Tahoma"/>
              </a:rPr>
              <a:t>responsibility </a:t>
            </a:r>
            <a:r>
              <a:rPr lang="en-US" sz="1000" spc="-13" dirty="0">
                <a:solidFill>
                  <a:schemeClr val="bg1"/>
                </a:solidFill>
                <a:cs typeface="Tahoma"/>
              </a:rPr>
              <a:t>and control  </a:t>
            </a:r>
            <a:r>
              <a:rPr lang="en-US" sz="1000" spc="-45" dirty="0">
                <a:solidFill>
                  <a:schemeClr val="bg1"/>
                </a:solidFill>
                <a:cs typeface="Tahoma"/>
              </a:rPr>
              <a:t>over </a:t>
            </a:r>
            <a:r>
              <a:rPr lang="en-US" sz="1000" spc="-32" dirty="0">
                <a:solidFill>
                  <a:schemeClr val="bg1"/>
                </a:solidFill>
                <a:cs typeface="Tahoma"/>
              </a:rPr>
              <a:t>what they </a:t>
            </a:r>
            <a:r>
              <a:rPr lang="en-US" sz="1000" spc="-13" dirty="0">
                <a:solidFill>
                  <a:schemeClr val="bg1"/>
                </a:solidFill>
                <a:cs typeface="Tahoma"/>
              </a:rPr>
              <a:t>learn and </a:t>
            </a:r>
            <a:r>
              <a:rPr lang="en-US" sz="1000" spc="-45" dirty="0">
                <a:solidFill>
                  <a:schemeClr val="bg1"/>
                </a:solidFill>
                <a:cs typeface="Tahoma"/>
              </a:rPr>
              <a:t>how </a:t>
            </a:r>
            <a:r>
              <a:rPr lang="en-US" sz="1000" spc="-32" dirty="0">
                <a:solidFill>
                  <a:schemeClr val="bg1"/>
                </a:solidFill>
                <a:cs typeface="Tahoma"/>
              </a:rPr>
              <a:t>they </a:t>
            </a:r>
            <a:r>
              <a:rPr lang="en-US" sz="1000" spc="-13" dirty="0">
                <a:solidFill>
                  <a:schemeClr val="bg1"/>
                </a:solidFill>
                <a:cs typeface="Tahoma"/>
              </a:rPr>
              <a:t>learn </a:t>
            </a:r>
            <a:r>
              <a:rPr lang="en-US" sz="1000" spc="6" dirty="0">
                <a:solidFill>
                  <a:schemeClr val="bg1"/>
                </a:solidFill>
                <a:cs typeface="Tahoma"/>
              </a:rPr>
              <a:t>it, </a:t>
            </a:r>
            <a:r>
              <a:rPr lang="en-US" sz="1000" spc="-19" dirty="0">
                <a:solidFill>
                  <a:schemeClr val="bg1"/>
                </a:solidFill>
                <a:cs typeface="Tahoma"/>
              </a:rPr>
              <a:t>with </a:t>
            </a:r>
            <a:r>
              <a:rPr lang="en-US" sz="1000" spc="-32" dirty="0">
                <a:solidFill>
                  <a:schemeClr val="bg1"/>
                </a:solidFill>
                <a:cs typeface="Tahoma"/>
              </a:rPr>
              <a:t>a </a:t>
            </a:r>
            <a:r>
              <a:rPr lang="en-US" sz="1000" spc="-39" dirty="0">
                <a:solidFill>
                  <a:schemeClr val="bg1"/>
                </a:solidFill>
                <a:cs typeface="Tahoma"/>
              </a:rPr>
              <a:t>view </a:t>
            </a:r>
            <a:r>
              <a:rPr lang="en-US" sz="1000" spc="-32" dirty="0">
                <a:solidFill>
                  <a:schemeClr val="bg1"/>
                </a:solidFill>
                <a:cs typeface="Tahoma"/>
              </a:rPr>
              <a:t>to </a:t>
            </a:r>
            <a:r>
              <a:rPr lang="en-US" sz="1000" spc="-19" dirty="0">
                <a:solidFill>
                  <a:schemeClr val="bg1"/>
                </a:solidFill>
                <a:cs typeface="Tahoma"/>
              </a:rPr>
              <a:t>the  </a:t>
            </a:r>
            <a:r>
              <a:rPr lang="en-US" sz="1000" spc="-13" dirty="0">
                <a:solidFill>
                  <a:schemeClr val="bg1"/>
                </a:solidFill>
                <a:cs typeface="Tahoma"/>
              </a:rPr>
              <a:t>exit </a:t>
            </a:r>
            <a:r>
              <a:rPr lang="en-US" sz="1000" dirty="0">
                <a:solidFill>
                  <a:schemeClr val="bg1"/>
                </a:solidFill>
                <a:cs typeface="Tahoma"/>
              </a:rPr>
              <a:t>qualifications. </a:t>
            </a:r>
            <a:r>
              <a:rPr lang="en-US" sz="1000" spc="-26" dirty="0">
                <a:solidFill>
                  <a:schemeClr val="bg1"/>
                </a:solidFill>
                <a:cs typeface="Tahoma"/>
              </a:rPr>
              <a:t>The </a:t>
            </a:r>
            <a:r>
              <a:rPr lang="en-US" sz="1000" spc="-19" dirty="0">
                <a:solidFill>
                  <a:schemeClr val="bg1"/>
                </a:solidFill>
                <a:cs typeface="Tahoma"/>
              </a:rPr>
              <a:t>trainer </a:t>
            </a:r>
            <a:r>
              <a:rPr lang="en-US" sz="1000" dirty="0">
                <a:solidFill>
                  <a:schemeClr val="bg1"/>
                </a:solidFill>
                <a:cs typeface="Tahoma"/>
              </a:rPr>
              <a:t>will </a:t>
            </a:r>
            <a:r>
              <a:rPr lang="en-US" sz="1000" spc="-6" dirty="0">
                <a:solidFill>
                  <a:schemeClr val="bg1"/>
                </a:solidFill>
                <a:cs typeface="Tahoma"/>
              </a:rPr>
              <a:t>function </a:t>
            </a:r>
            <a:r>
              <a:rPr lang="en-US" sz="1000" spc="-13" dirty="0">
                <a:solidFill>
                  <a:schemeClr val="bg1"/>
                </a:solidFill>
                <a:cs typeface="Tahoma"/>
              </a:rPr>
              <a:t>as </a:t>
            </a:r>
            <a:r>
              <a:rPr lang="en-US" sz="1000" spc="-6" dirty="0">
                <a:solidFill>
                  <a:schemeClr val="bg1"/>
                </a:solidFill>
                <a:cs typeface="Tahoma"/>
              </a:rPr>
              <a:t>coach, </a:t>
            </a:r>
            <a:r>
              <a:rPr lang="en-US" sz="1000" spc="-19" dirty="0">
                <a:solidFill>
                  <a:schemeClr val="bg1"/>
                </a:solidFill>
                <a:cs typeface="Tahoma"/>
              </a:rPr>
              <a:t>with the  </a:t>
            </a:r>
            <a:r>
              <a:rPr lang="en-US" sz="1000" spc="-6" dirty="0">
                <a:solidFill>
                  <a:schemeClr val="bg1"/>
                </a:solidFill>
                <a:cs typeface="Tahoma"/>
              </a:rPr>
              <a:t>court </a:t>
            </a:r>
            <a:r>
              <a:rPr lang="en-US" sz="1000" spc="-13" dirty="0">
                <a:solidFill>
                  <a:schemeClr val="bg1"/>
                </a:solidFill>
                <a:cs typeface="Tahoma"/>
              </a:rPr>
              <a:t>as </a:t>
            </a:r>
            <a:r>
              <a:rPr lang="en-US" sz="1000" spc="-32" dirty="0">
                <a:solidFill>
                  <a:schemeClr val="bg1"/>
                </a:solidFill>
                <a:cs typeface="Tahoma"/>
              </a:rPr>
              <a:t>a </a:t>
            </a:r>
            <a:r>
              <a:rPr lang="en-US" sz="1000" spc="-26" dirty="0">
                <a:solidFill>
                  <a:schemeClr val="bg1"/>
                </a:solidFill>
                <a:cs typeface="Tahoma"/>
              </a:rPr>
              <a:t>whole </a:t>
            </a:r>
            <a:r>
              <a:rPr lang="en-US" sz="1000" spc="-13" dirty="0">
                <a:solidFill>
                  <a:schemeClr val="bg1"/>
                </a:solidFill>
                <a:cs typeface="Tahoma"/>
              </a:rPr>
              <a:t>as </a:t>
            </a:r>
            <a:r>
              <a:rPr lang="en-US" sz="1000" spc="-19" dirty="0">
                <a:solidFill>
                  <a:schemeClr val="bg1"/>
                </a:solidFill>
                <a:cs typeface="Tahoma"/>
              </a:rPr>
              <a:t>the </a:t>
            </a:r>
            <a:r>
              <a:rPr lang="en-US" sz="1000" spc="-6" dirty="0">
                <a:solidFill>
                  <a:schemeClr val="bg1"/>
                </a:solidFill>
                <a:cs typeface="Tahoma"/>
              </a:rPr>
              <a:t>educational</a:t>
            </a:r>
            <a:r>
              <a:rPr lang="en-US" sz="1000" spc="-13" dirty="0">
                <a:solidFill>
                  <a:schemeClr val="bg1"/>
                </a:solidFill>
                <a:cs typeface="Tahoma"/>
              </a:rPr>
              <a:t> </a:t>
            </a:r>
            <a:r>
              <a:rPr lang="en-US" sz="1000" spc="-6" dirty="0">
                <a:solidFill>
                  <a:schemeClr val="bg1"/>
                </a:solidFill>
                <a:cs typeface="Tahoma"/>
              </a:rPr>
              <a:t>institute.</a:t>
            </a:r>
            <a:endParaRPr lang="en-US" sz="1000" dirty="0">
              <a:solidFill>
                <a:schemeClr val="bg1"/>
              </a:solidFill>
              <a:cs typeface="Tahoma"/>
            </a:endParaRPr>
          </a:p>
          <a:p>
            <a:pPr marL="183694" marR="6531" indent="-167366" algn="just">
              <a:lnSpc>
                <a:spcPct val="107800"/>
              </a:lnSpc>
              <a:buAutoNum type="arabicPeriod"/>
              <a:tabLst>
                <a:tab pos="184511" algn="l"/>
              </a:tabLst>
            </a:pPr>
            <a:r>
              <a:rPr lang="en-US" sz="1000" spc="-13" dirty="0">
                <a:solidFill>
                  <a:schemeClr val="bg1"/>
                </a:solidFill>
                <a:cs typeface="Tahoma"/>
              </a:rPr>
              <a:t>Allow </a:t>
            </a:r>
            <a:r>
              <a:rPr lang="en-US" sz="1000" spc="-19" dirty="0">
                <a:solidFill>
                  <a:schemeClr val="bg1"/>
                </a:solidFill>
                <a:cs typeface="Tahoma"/>
              </a:rPr>
              <a:t>the </a:t>
            </a:r>
            <a:r>
              <a:rPr lang="en-US" sz="1000" spc="-13" dirty="0">
                <a:solidFill>
                  <a:schemeClr val="bg1"/>
                </a:solidFill>
                <a:cs typeface="Tahoma"/>
              </a:rPr>
              <a:t>trainees </a:t>
            </a:r>
            <a:r>
              <a:rPr lang="en-US" sz="1000" spc="-32" dirty="0">
                <a:solidFill>
                  <a:schemeClr val="bg1"/>
                </a:solidFill>
                <a:cs typeface="Tahoma"/>
              </a:rPr>
              <a:t>to </a:t>
            </a:r>
            <a:r>
              <a:rPr lang="en-US" sz="1000" spc="-39" dirty="0">
                <a:solidFill>
                  <a:schemeClr val="bg1"/>
                </a:solidFill>
                <a:cs typeface="Tahoma"/>
              </a:rPr>
              <a:t>work </a:t>
            </a:r>
            <a:r>
              <a:rPr lang="en-US" sz="1000" spc="-32" dirty="0">
                <a:solidFill>
                  <a:schemeClr val="bg1"/>
                </a:solidFill>
                <a:cs typeface="Tahoma"/>
              </a:rPr>
              <a:t>together </a:t>
            </a:r>
            <a:r>
              <a:rPr lang="en-US" sz="1000" spc="13" dirty="0">
                <a:solidFill>
                  <a:schemeClr val="bg1"/>
                </a:solidFill>
                <a:cs typeface="Tahoma"/>
              </a:rPr>
              <a:t>in </a:t>
            </a:r>
            <a:r>
              <a:rPr lang="en-US" sz="1000" spc="-13" dirty="0">
                <a:solidFill>
                  <a:schemeClr val="bg1"/>
                </a:solidFill>
                <a:cs typeface="Tahoma"/>
              </a:rPr>
              <a:t>educational/research  </a:t>
            </a:r>
            <a:r>
              <a:rPr lang="en-US" sz="1000" spc="-19" dirty="0">
                <a:solidFill>
                  <a:schemeClr val="bg1"/>
                </a:solidFill>
                <a:cs typeface="Tahoma"/>
              </a:rPr>
              <a:t>teams </a:t>
            </a:r>
            <a:r>
              <a:rPr lang="en-US" sz="1000" spc="13" dirty="0">
                <a:solidFill>
                  <a:schemeClr val="bg1"/>
                </a:solidFill>
                <a:cs typeface="Tahoma"/>
              </a:rPr>
              <a:t>in </a:t>
            </a:r>
            <a:r>
              <a:rPr lang="en-US" sz="1000" spc="-13" dirty="0">
                <a:solidFill>
                  <a:schemeClr val="bg1"/>
                </a:solidFill>
                <a:cs typeface="Tahoma"/>
              </a:rPr>
              <a:t>which </a:t>
            </a:r>
            <a:r>
              <a:rPr lang="en-US" sz="1000" spc="-32" dirty="0">
                <a:solidFill>
                  <a:schemeClr val="bg1"/>
                </a:solidFill>
                <a:cs typeface="Tahoma"/>
              </a:rPr>
              <a:t>they </a:t>
            </a:r>
            <a:r>
              <a:rPr lang="en-US" sz="1000" dirty="0">
                <a:solidFill>
                  <a:schemeClr val="bg1"/>
                </a:solidFill>
                <a:cs typeface="Tahoma"/>
              </a:rPr>
              <a:t>can </a:t>
            </a:r>
            <a:r>
              <a:rPr lang="en-US" sz="1000" spc="-13" dirty="0">
                <a:solidFill>
                  <a:schemeClr val="bg1"/>
                </a:solidFill>
                <a:cs typeface="Tahoma"/>
              </a:rPr>
              <a:t>acquire </a:t>
            </a:r>
            <a:r>
              <a:rPr lang="en-US" sz="1000" spc="-26" dirty="0">
                <a:solidFill>
                  <a:schemeClr val="bg1"/>
                </a:solidFill>
                <a:cs typeface="Tahoma"/>
              </a:rPr>
              <a:t>knowledge </a:t>
            </a:r>
            <a:r>
              <a:rPr lang="en-US" sz="1000" spc="-13" dirty="0">
                <a:solidFill>
                  <a:schemeClr val="bg1"/>
                </a:solidFill>
                <a:cs typeface="Tahoma"/>
              </a:rPr>
              <a:t>and </a:t>
            </a:r>
            <a:r>
              <a:rPr lang="en-US" sz="1000" spc="-26" dirty="0">
                <a:solidFill>
                  <a:schemeClr val="bg1"/>
                </a:solidFill>
                <a:cs typeface="Tahoma"/>
              </a:rPr>
              <a:t>share </a:t>
            </a:r>
            <a:r>
              <a:rPr lang="en-US" sz="1000" spc="-19" dirty="0" err="1">
                <a:solidFill>
                  <a:schemeClr val="bg1"/>
                </a:solidFill>
                <a:cs typeface="Tahoma"/>
              </a:rPr>
              <a:t>experi</a:t>
            </a:r>
            <a:r>
              <a:rPr lang="en-US" sz="1000" spc="-19" dirty="0">
                <a:solidFill>
                  <a:schemeClr val="bg1"/>
                </a:solidFill>
                <a:cs typeface="Tahoma"/>
              </a:rPr>
              <a:t>-  </a:t>
            </a:r>
            <a:r>
              <a:rPr lang="en-US" sz="1000" spc="-6" dirty="0" err="1">
                <a:solidFill>
                  <a:schemeClr val="bg1"/>
                </a:solidFill>
                <a:cs typeface="Tahoma"/>
              </a:rPr>
              <a:t>ences</a:t>
            </a:r>
            <a:r>
              <a:rPr lang="en-US" sz="1000" spc="-6" dirty="0">
                <a:solidFill>
                  <a:schemeClr val="bg1"/>
                </a:solidFill>
                <a:cs typeface="Tahoma"/>
              </a:rPr>
              <a:t> </a:t>
            </a:r>
            <a:r>
              <a:rPr lang="en-US" sz="1000" spc="-39" dirty="0">
                <a:solidFill>
                  <a:schemeClr val="bg1"/>
                </a:solidFill>
                <a:cs typeface="Tahoma"/>
              </a:rPr>
              <a:t>where </a:t>
            </a:r>
            <a:r>
              <a:rPr lang="en-US" sz="1000" spc="-13" dirty="0">
                <a:solidFill>
                  <a:schemeClr val="bg1"/>
                </a:solidFill>
                <a:cs typeface="Tahoma"/>
              </a:rPr>
              <a:t>necessary. </a:t>
            </a:r>
            <a:r>
              <a:rPr lang="en-US" sz="1000" spc="-26" dirty="0">
                <a:solidFill>
                  <a:schemeClr val="bg1"/>
                </a:solidFill>
                <a:cs typeface="Tahoma"/>
              </a:rPr>
              <a:t>The </a:t>
            </a:r>
            <a:r>
              <a:rPr lang="en-US" sz="1000" spc="-19" dirty="0">
                <a:solidFill>
                  <a:schemeClr val="bg1"/>
                </a:solidFill>
                <a:cs typeface="Tahoma"/>
              </a:rPr>
              <a:t>teams </a:t>
            </a:r>
            <a:r>
              <a:rPr lang="en-US" sz="1000" dirty="0">
                <a:solidFill>
                  <a:schemeClr val="bg1"/>
                </a:solidFill>
                <a:cs typeface="Tahoma"/>
              </a:rPr>
              <a:t>can </a:t>
            </a:r>
            <a:r>
              <a:rPr lang="en-US" sz="1000" spc="-13" dirty="0">
                <a:solidFill>
                  <a:schemeClr val="bg1"/>
                </a:solidFill>
                <a:cs typeface="Tahoma"/>
              </a:rPr>
              <a:t>also present proposals  </a:t>
            </a:r>
            <a:r>
              <a:rPr lang="en-US" sz="1000" spc="-26" dirty="0">
                <a:solidFill>
                  <a:schemeClr val="bg1"/>
                </a:solidFill>
                <a:cs typeface="Tahoma"/>
              </a:rPr>
              <a:t>for improvement </a:t>
            </a:r>
            <a:r>
              <a:rPr lang="en-US" sz="1000" spc="-32" dirty="0">
                <a:solidFill>
                  <a:schemeClr val="bg1"/>
                </a:solidFill>
                <a:cs typeface="Tahoma"/>
              </a:rPr>
              <a:t>to </a:t>
            </a:r>
            <a:r>
              <a:rPr lang="en-US" sz="1000" spc="-19" dirty="0">
                <a:solidFill>
                  <a:schemeClr val="bg1"/>
                </a:solidFill>
                <a:cs typeface="Tahoma"/>
              </a:rPr>
              <a:t>the</a:t>
            </a:r>
            <a:r>
              <a:rPr lang="en-US" sz="1000" spc="32" dirty="0">
                <a:solidFill>
                  <a:schemeClr val="bg1"/>
                </a:solidFill>
                <a:cs typeface="Tahoma"/>
              </a:rPr>
              <a:t> </a:t>
            </a:r>
            <a:r>
              <a:rPr lang="en-US" sz="1000" spc="-19" dirty="0" err="1">
                <a:solidFill>
                  <a:schemeClr val="bg1"/>
                </a:solidFill>
                <a:cs typeface="Tahoma"/>
              </a:rPr>
              <a:t>organisation</a:t>
            </a:r>
            <a:r>
              <a:rPr lang="en-US" sz="1000" spc="-19" dirty="0">
                <a:solidFill>
                  <a:schemeClr val="bg1"/>
                </a:solidFill>
                <a:cs typeface="Tahoma"/>
              </a:rPr>
              <a:t>.</a:t>
            </a:r>
            <a:endParaRPr lang="en-US" sz="1000" dirty="0">
              <a:solidFill>
                <a:schemeClr val="bg1"/>
              </a:solidFill>
              <a:cs typeface="Tahoma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5633780" y="3208421"/>
            <a:ext cx="383406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pc="6" dirty="0">
                <a:solidFill>
                  <a:schemeClr val="bg1"/>
                </a:solidFill>
                <a:cs typeface="Tahoma"/>
              </a:rPr>
              <a:t>A </a:t>
            </a:r>
            <a:r>
              <a:rPr lang="en-US" sz="1000" spc="-26" dirty="0" err="1">
                <a:solidFill>
                  <a:schemeClr val="bg1"/>
                </a:solidFill>
                <a:cs typeface="Tahoma"/>
              </a:rPr>
              <a:t>programme</a:t>
            </a:r>
            <a:r>
              <a:rPr lang="en-US" sz="1000" spc="-26" dirty="0">
                <a:solidFill>
                  <a:schemeClr val="bg1"/>
                </a:solidFill>
                <a:cs typeface="Tahoma"/>
              </a:rPr>
              <a:t> </a:t>
            </a:r>
            <a:r>
              <a:rPr lang="en-US" sz="1000" spc="13" dirty="0">
                <a:solidFill>
                  <a:schemeClr val="bg1"/>
                </a:solidFill>
                <a:cs typeface="Tahoma"/>
              </a:rPr>
              <a:t>in </a:t>
            </a:r>
            <a:r>
              <a:rPr lang="en-US" sz="1000" spc="-13" dirty="0">
                <a:solidFill>
                  <a:schemeClr val="bg1"/>
                </a:solidFill>
                <a:cs typeface="Tahoma"/>
              </a:rPr>
              <a:t>which these </a:t>
            </a:r>
            <a:r>
              <a:rPr lang="en-US" sz="1000" dirty="0">
                <a:solidFill>
                  <a:schemeClr val="bg1"/>
                </a:solidFill>
                <a:cs typeface="Tahoma"/>
              </a:rPr>
              <a:t>principles </a:t>
            </a:r>
            <a:r>
              <a:rPr lang="en-US" sz="1000" spc="-32" dirty="0">
                <a:solidFill>
                  <a:schemeClr val="bg1"/>
                </a:solidFill>
                <a:cs typeface="Tahoma"/>
              </a:rPr>
              <a:t>are </a:t>
            </a:r>
            <a:r>
              <a:rPr lang="en-US" sz="1000" spc="-6" dirty="0">
                <a:solidFill>
                  <a:schemeClr val="bg1"/>
                </a:solidFill>
                <a:cs typeface="Tahoma"/>
              </a:rPr>
              <a:t>consistently applied  </a:t>
            </a:r>
            <a:r>
              <a:rPr lang="en-US" sz="1000" spc="-19" dirty="0">
                <a:solidFill>
                  <a:schemeClr val="bg1"/>
                </a:solidFill>
                <a:cs typeface="Tahoma"/>
              </a:rPr>
              <a:t>(in the </a:t>
            </a:r>
            <a:r>
              <a:rPr lang="en-US" sz="1000" spc="-13" dirty="0">
                <a:solidFill>
                  <a:schemeClr val="bg1"/>
                </a:solidFill>
                <a:cs typeface="Tahoma"/>
              </a:rPr>
              <a:t>structure and </a:t>
            </a:r>
            <a:r>
              <a:rPr lang="en-US" sz="1000" spc="-19" dirty="0">
                <a:solidFill>
                  <a:schemeClr val="bg1"/>
                </a:solidFill>
                <a:cs typeface="Tahoma"/>
              </a:rPr>
              <a:t>implementation) </a:t>
            </a:r>
            <a:r>
              <a:rPr lang="en-US" sz="1000" dirty="0">
                <a:solidFill>
                  <a:schemeClr val="bg1"/>
                </a:solidFill>
                <a:cs typeface="Tahoma"/>
              </a:rPr>
              <a:t>will </a:t>
            </a:r>
            <a:r>
              <a:rPr lang="en-US" sz="1000" spc="-19" dirty="0">
                <a:solidFill>
                  <a:schemeClr val="bg1"/>
                </a:solidFill>
                <a:cs typeface="Tahoma"/>
              </a:rPr>
              <a:t>achieve </a:t>
            </a:r>
            <a:r>
              <a:rPr lang="en-US" sz="1000" spc="-13" dirty="0">
                <a:solidFill>
                  <a:schemeClr val="bg1"/>
                </a:solidFill>
                <a:cs typeface="Tahoma"/>
              </a:rPr>
              <a:t>better</a:t>
            </a:r>
            <a:r>
              <a:rPr lang="en-US" sz="1000" spc="-238" dirty="0">
                <a:solidFill>
                  <a:schemeClr val="bg1"/>
                </a:solidFill>
                <a:cs typeface="Tahoma"/>
              </a:rPr>
              <a:t> </a:t>
            </a:r>
            <a:r>
              <a:rPr lang="en-US" sz="1000" spc="-6" dirty="0" err="1">
                <a:solidFill>
                  <a:schemeClr val="bg1"/>
                </a:solidFill>
                <a:cs typeface="Tahoma"/>
              </a:rPr>
              <a:t>educati</a:t>
            </a:r>
            <a:r>
              <a:rPr lang="en-US" sz="1000" spc="-6" dirty="0">
                <a:solidFill>
                  <a:schemeClr val="bg1"/>
                </a:solidFill>
                <a:cs typeface="Tahoma"/>
              </a:rPr>
              <a:t>-  </a:t>
            </a:r>
            <a:r>
              <a:rPr lang="en-US" sz="1000" spc="-13" dirty="0" err="1">
                <a:solidFill>
                  <a:schemeClr val="bg1"/>
                </a:solidFill>
                <a:cs typeface="Tahoma"/>
              </a:rPr>
              <a:t>onal</a:t>
            </a:r>
            <a:r>
              <a:rPr lang="en-US" sz="1000" spc="-13" dirty="0">
                <a:solidFill>
                  <a:schemeClr val="bg1"/>
                </a:solidFill>
                <a:cs typeface="Tahoma"/>
              </a:rPr>
              <a:t> </a:t>
            </a:r>
            <a:r>
              <a:rPr lang="en-US" sz="1000" spc="-19" dirty="0">
                <a:solidFill>
                  <a:schemeClr val="bg1"/>
                </a:solidFill>
                <a:cs typeface="Tahoma"/>
              </a:rPr>
              <a:t>returns </a:t>
            </a:r>
            <a:r>
              <a:rPr lang="en-US" sz="1000" spc="-13" dirty="0">
                <a:solidFill>
                  <a:schemeClr val="bg1"/>
                </a:solidFill>
                <a:cs typeface="Tahoma"/>
              </a:rPr>
              <a:t>and </a:t>
            </a:r>
            <a:r>
              <a:rPr lang="en-US" sz="1000" spc="-6" dirty="0">
                <a:solidFill>
                  <a:schemeClr val="bg1"/>
                </a:solidFill>
                <a:cs typeface="Tahoma"/>
              </a:rPr>
              <a:t>help </a:t>
            </a:r>
            <a:r>
              <a:rPr lang="en-US" sz="1000" spc="-32" dirty="0">
                <a:solidFill>
                  <a:schemeClr val="bg1"/>
                </a:solidFill>
                <a:cs typeface="Tahoma"/>
              </a:rPr>
              <a:t>to </a:t>
            </a:r>
            <a:r>
              <a:rPr lang="en-US" sz="1000" spc="-13" dirty="0">
                <a:solidFill>
                  <a:schemeClr val="bg1"/>
                </a:solidFill>
                <a:cs typeface="Tahoma"/>
              </a:rPr>
              <a:t>reduce </a:t>
            </a:r>
            <a:r>
              <a:rPr lang="en-US" sz="1000" spc="-19" dirty="0">
                <a:solidFill>
                  <a:schemeClr val="bg1"/>
                </a:solidFill>
                <a:cs typeface="Tahoma"/>
              </a:rPr>
              <a:t>the dropout </a:t>
            </a:r>
            <a:r>
              <a:rPr lang="en-US" sz="1000" spc="-26" dirty="0">
                <a:solidFill>
                  <a:schemeClr val="bg1"/>
                </a:solidFill>
                <a:cs typeface="Tahoma"/>
              </a:rPr>
              <a:t>rate. </a:t>
            </a:r>
            <a:r>
              <a:rPr lang="en-US" sz="1000" spc="-6" dirty="0">
                <a:solidFill>
                  <a:schemeClr val="bg1"/>
                </a:solidFill>
                <a:cs typeface="Tahoma"/>
              </a:rPr>
              <a:t>This </a:t>
            </a:r>
            <a:r>
              <a:rPr lang="en-US" sz="1000" spc="-26" dirty="0">
                <a:solidFill>
                  <a:schemeClr val="bg1"/>
                </a:solidFill>
                <a:cs typeface="Tahoma"/>
              </a:rPr>
              <a:t>innovative  </a:t>
            </a:r>
            <a:r>
              <a:rPr lang="en-US" sz="1000" spc="6" dirty="0">
                <a:solidFill>
                  <a:schemeClr val="bg1"/>
                </a:solidFill>
                <a:cs typeface="Tahoma"/>
              </a:rPr>
              <a:t>didactic </a:t>
            </a:r>
            <a:r>
              <a:rPr lang="en-US" sz="1000" spc="-19" dirty="0">
                <a:solidFill>
                  <a:schemeClr val="bg1"/>
                </a:solidFill>
                <a:cs typeface="Tahoma"/>
              </a:rPr>
              <a:t>foundation </a:t>
            </a:r>
            <a:r>
              <a:rPr lang="en-US" sz="1000" dirty="0">
                <a:solidFill>
                  <a:schemeClr val="bg1"/>
                </a:solidFill>
                <a:cs typeface="Tahoma"/>
              </a:rPr>
              <a:t>will </a:t>
            </a:r>
            <a:r>
              <a:rPr lang="en-US" sz="1000" spc="-13" dirty="0">
                <a:solidFill>
                  <a:schemeClr val="bg1"/>
                </a:solidFill>
                <a:cs typeface="Tahoma"/>
              </a:rPr>
              <a:t>also contribute </a:t>
            </a:r>
            <a:r>
              <a:rPr lang="en-US" sz="1000" spc="-32" dirty="0">
                <a:solidFill>
                  <a:schemeClr val="bg1"/>
                </a:solidFill>
                <a:cs typeface="Tahoma"/>
              </a:rPr>
              <a:t>to </a:t>
            </a:r>
            <a:r>
              <a:rPr lang="en-US" sz="1000" spc="-19" dirty="0">
                <a:solidFill>
                  <a:schemeClr val="bg1"/>
                </a:solidFill>
                <a:cs typeface="Tahoma"/>
              </a:rPr>
              <a:t>the </a:t>
            </a:r>
            <a:r>
              <a:rPr lang="en-US" sz="1000" spc="-13" dirty="0">
                <a:solidFill>
                  <a:schemeClr val="bg1"/>
                </a:solidFill>
                <a:cs typeface="Tahoma"/>
              </a:rPr>
              <a:t>quality, </a:t>
            </a:r>
            <a:r>
              <a:rPr lang="en-US" sz="1000" spc="-6" dirty="0">
                <a:solidFill>
                  <a:schemeClr val="bg1"/>
                </a:solidFill>
                <a:cs typeface="Tahoma"/>
              </a:rPr>
              <a:t>flexibility  </a:t>
            </a:r>
            <a:r>
              <a:rPr lang="en-US" sz="1000" spc="-13" dirty="0">
                <a:solidFill>
                  <a:schemeClr val="bg1"/>
                </a:solidFill>
                <a:cs typeface="Tahoma"/>
              </a:rPr>
              <a:t>and </a:t>
            </a:r>
            <a:r>
              <a:rPr lang="en-US" sz="1000" spc="-6" dirty="0">
                <a:solidFill>
                  <a:schemeClr val="bg1"/>
                </a:solidFill>
                <a:cs typeface="Tahoma"/>
              </a:rPr>
              <a:t>appeal </a:t>
            </a:r>
            <a:r>
              <a:rPr lang="en-US" sz="1000" spc="-19" dirty="0">
                <a:solidFill>
                  <a:schemeClr val="bg1"/>
                </a:solidFill>
                <a:cs typeface="Tahoma"/>
              </a:rPr>
              <a:t>of the</a:t>
            </a:r>
            <a:r>
              <a:rPr lang="en-US" sz="1000" spc="-96" dirty="0">
                <a:solidFill>
                  <a:schemeClr val="bg1"/>
                </a:solidFill>
                <a:cs typeface="Tahoma"/>
              </a:rPr>
              <a:t> </a:t>
            </a:r>
            <a:r>
              <a:rPr lang="en-US" sz="1000" spc="-26" dirty="0" err="1">
                <a:solidFill>
                  <a:schemeClr val="bg1"/>
                </a:solidFill>
                <a:cs typeface="Tahoma"/>
              </a:rPr>
              <a:t>programme</a:t>
            </a:r>
            <a:r>
              <a:rPr lang="en-US" sz="1000" spc="-26" dirty="0">
                <a:solidFill>
                  <a:schemeClr val="bg1"/>
                </a:solidFill>
                <a:cs typeface="Tahoma"/>
              </a:rPr>
              <a:t>.</a:t>
            </a:r>
            <a:endParaRPr lang="en-US" sz="1000" dirty="0">
              <a:solidFill>
                <a:schemeClr val="bg1"/>
              </a:solidFill>
              <a:cs typeface="Tahoma"/>
            </a:endParaRPr>
          </a:p>
          <a:p>
            <a:endParaRPr lang="nl-NL" sz="1000" dirty="0">
              <a:solidFill>
                <a:schemeClr val="bg1"/>
              </a:solidFill>
            </a:endParaRPr>
          </a:p>
          <a:p>
            <a:endParaRPr lang="nl-NL" sz="1000" dirty="0">
              <a:solidFill>
                <a:schemeClr val="bg1"/>
              </a:solidFill>
            </a:endParaRPr>
          </a:p>
          <a:p>
            <a:endParaRPr lang="nl-NL" sz="1000" dirty="0">
              <a:solidFill>
                <a:schemeClr val="bg1"/>
              </a:solidFill>
            </a:endParaRPr>
          </a:p>
          <a:p>
            <a:endParaRPr lang="nl-NL" sz="1000" dirty="0">
              <a:solidFill>
                <a:schemeClr val="bg1"/>
              </a:solidFill>
            </a:endParaRPr>
          </a:p>
          <a:p>
            <a:endParaRPr lang="nl-NL" sz="1000" dirty="0">
              <a:solidFill>
                <a:schemeClr val="bg1"/>
              </a:solidFill>
            </a:endParaRPr>
          </a:p>
          <a:p>
            <a:r>
              <a:rPr lang="en-US" sz="1000" spc="-19" dirty="0">
                <a:solidFill>
                  <a:schemeClr val="bg1"/>
                </a:solidFill>
                <a:cs typeface="Tahoma"/>
              </a:rPr>
              <a:t>The Training </a:t>
            </a:r>
            <a:r>
              <a:rPr lang="en-US" sz="1000" spc="-13" dirty="0">
                <a:solidFill>
                  <a:schemeClr val="bg1"/>
                </a:solidFill>
                <a:cs typeface="Tahoma"/>
              </a:rPr>
              <a:t>and </a:t>
            </a:r>
            <a:r>
              <a:rPr lang="en-US" sz="1000" dirty="0">
                <a:solidFill>
                  <a:schemeClr val="bg1"/>
                </a:solidFill>
                <a:cs typeface="Tahoma"/>
              </a:rPr>
              <a:t>Study </a:t>
            </a:r>
            <a:r>
              <a:rPr lang="en-US" sz="1000" spc="-13" dirty="0">
                <a:solidFill>
                  <a:schemeClr val="bg1"/>
                </a:solidFill>
                <a:cs typeface="Tahoma"/>
              </a:rPr>
              <a:t>Centre for the </a:t>
            </a:r>
            <a:r>
              <a:rPr lang="en-US" sz="1000" dirty="0">
                <a:solidFill>
                  <a:schemeClr val="bg1"/>
                </a:solidFill>
                <a:cs typeface="Tahoma"/>
              </a:rPr>
              <a:t>Judiciary (SSR) </a:t>
            </a:r>
            <a:r>
              <a:rPr lang="en-US" sz="1000" spc="13" dirty="0">
                <a:solidFill>
                  <a:schemeClr val="bg1"/>
                </a:solidFill>
                <a:cs typeface="Tahoma"/>
              </a:rPr>
              <a:t>is  </a:t>
            </a:r>
            <a:r>
              <a:rPr lang="en-US" sz="1000" spc="-19" dirty="0">
                <a:solidFill>
                  <a:schemeClr val="bg1"/>
                </a:solidFill>
                <a:cs typeface="Tahoma"/>
              </a:rPr>
              <a:t>working on </a:t>
            </a:r>
            <a:r>
              <a:rPr lang="en-US" sz="1000" spc="-26" dirty="0">
                <a:solidFill>
                  <a:schemeClr val="bg1"/>
                </a:solidFill>
                <a:cs typeface="Tahoma"/>
              </a:rPr>
              <a:t>a </a:t>
            </a:r>
            <a:r>
              <a:rPr lang="en-US" sz="1000" spc="-32" dirty="0">
                <a:solidFill>
                  <a:schemeClr val="bg1"/>
                </a:solidFill>
                <a:cs typeface="Tahoma"/>
              </a:rPr>
              <a:t>new </a:t>
            </a:r>
            <a:r>
              <a:rPr lang="en-US" sz="1000" spc="13" dirty="0">
                <a:solidFill>
                  <a:schemeClr val="bg1"/>
                </a:solidFill>
                <a:cs typeface="Tahoma"/>
              </a:rPr>
              <a:t>initial </a:t>
            </a:r>
            <a:r>
              <a:rPr lang="en-US" sz="1000" spc="6" dirty="0">
                <a:solidFill>
                  <a:schemeClr val="bg1"/>
                </a:solidFill>
                <a:cs typeface="Tahoma"/>
              </a:rPr>
              <a:t>judicial </a:t>
            </a:r>
            <a:r>
              <a:rPr lang="en-US" sz="1000" spc="-6" dirty="0">
                <a:solidFill>
                  <a:schemeClr val="bg1"/>
                </a:solidFill>
                <a:cs typeface="Tahoma"/>
              </a:rPr>
              <a:t>training </a:t>
            </a:r>
            <a:r>
              <a:rPr lang="en-US" sz="1000" spc="-19" dirty="0" err="1">
                <a:solidFill>
                  <a:schemeClr val="bg1"/>
                </a:solidFill>
                <a:cs typeface="Tahoma"/>
              </a:rPr>
              <a:t>programme</a:t>
            </a:r>
            <a:r>
              <a:rPr lang="en-US" sz="1000" spc="-19" dirty="0">
                <a:solidFill>
                  <a:schemeClr val="bg1"/>
                </a:solidFill>
                <a:cs typeface="Tahoma"/>
              </a:rPr>
              <a:t> </a:t>
            </a:r>
            <a:r>
              <a:rPr lang="en-US" sz="1000" spc="13" dirty="0">
                <a:solidFill>
                  <a:schemeClr val="bg1"/>
                </a:solidFill>
                <a:cs typeface="Tahoma"/>
              </a:rPr>
              <a:t>in  </a:t>
            </a:r>
            <a:r>
              <a:rPr lang="en-US" sz="1000" spc="-13" dirty="0">
                <a:solidFill>
                  <a:schemeClr val="bg1"/>
                </a:solidFill>
                <a:cs typeface="Tahoma"/>
              </a:rPr>
              <a:t>the </a:t>
            </a:r>
            <a:r>
              <a:rPr lang="en-US" sz="1000" spc="-6" dirty="0">
                <a:solidFill>
                  <a:schemeClr val="bg1"/>
                </a:solidFill>
                <a:cs typeface="Tahoma"/>
              </a:rPr>
              <a:t>Netherlands </a:t>
            </a:r>
            <a:r>
              <a:rPr lang="en-US" sz="1000" spc="-19" dirty="0">
                <a:solidFill>
                  <a:schemeClr val="bg1"/>
                </a:solidFill>
                <a:cs typeface="Tahoma"/>
              </a:rPr>
              <a:t>on </a:t>
            </a:r>
            <a:r>
              <a:rPr lang="en-US" sz="1000" dirty="0">
                <a:solidFill>
                  <a:schemeClr val="bg1"/>
                </a:solidFill>
                <a:cs typeface="Tahoma"/>
              </a:rPr>
              <a:t>behalf </a:t>
            </a:r>
            <a:r>
              <a:rPr lang="en-US" sz="1000" spc="-13" dirty="0">
                <a:solidFill>
                  <a:schemeClr val="bg1"/>
                </a:solidFill>
                <a:cs typeface="Tahoma"/>
              </a:rPr>
              <a:t>of </a:t>
            </a:r>
            <a:r>
              <a:rPr lang="en-US" sz="1000" spc="-19" dirty="0">
                <a:solidFill>
                  <a:schemeClr val="bg1"/>
                </a:solidFill>
                <a:cs typeface="Tahoma"/>
              </a:rPr>
              <a:t>The </a:t>
            </a:r>
            <a:r>
              <a:rPr lang="en-US" sz="1000" spc="6" dirty="0">
                <a:solidFill>
                  <a:schemeClr val="bg1"/>
                </a:solidFill>
                <a:cs typeface="Tahoma"/>
              </a:rPr>
              <a:t>Council </a:t>
            </a:r>
            <a:r>
              <a:rPr lang="en-US" sz="1000" spc="-13" dirty="0">
                <a:solidFill>
                  <a:schemeClr val="bg1"/>
                </a:solidFill>
                <a:cs typeface="Tahoma"/>
              </a:rPr>
              <a:t>for the </a:t>
            </a:r>
            <a:r>
              <a:rPr lang="en-US" sz="1000" dirty="0">
                <a:solidFill>
                  <a:schemeClr val="bg1"/>
                </a:solidFill>
                <a:cs typeface="Tahoma"/>
              </a:rPr>
              <a:t>Judi-  </a:t>
            </a:r>
            <a:r>
              <a:rPr lang="en-US" sz="1000" spc="-6" dirty="0" err="1">
                <a:solidFill>
                  <a:schemeClr val="bg1"/>
                </a:solidFill>
                <a:cs typeface="Tahoma"/>
              </a:rPr>
              <a:t>ciary</a:t>
            </a:r>
            <a:r>
              <a:rPr lang="en-US" sz="1000" spc="-6" dirty="0">
                <a:solidFill>
                  <a:schemeClr val="bg1"/>
                </a:solidFill>
                <a:cs typeface="Tahoma"/>
              </a:rPr>
              <a:t>. </a:t>
            </a:r>
            <a:r>
              <a:rPr lang="en-US" sz="1000" spc="-19" dirty="0">
                <a:solidFill>
                  <a:schemeClr val="bg1"/>
                </a:solidFill>
                <a:cs typeface="Tahoma"/>
              </a:rPr>
              <a:t>The </a:t>
            </a:r>
            <a:r>
              <a:rPr lang="en-US" sz="1000" dirty="0">
                <a:solidFill>
                  <a:schemeClr val="bg1"/>
                </a:solidFill>
                <a:cs typeface="Tahoma"/>
              </a:rPr>
              <a:t>first </a:t>
            </a:r>
            <a:r>
              <a:rPr lang="en-US" sz="1000" spc="-13" dirty="0">
                <a:solidFill>
                  <a:schemeClr val="bg1"/>
                </a:solidFill>
                <a:cs typeface="Tahoma"/>
              </a:rPr>
              <a:t>trainee judges </a:t>
            </a:r>
            <a:r>
              <a:rPr lang="en-US" sz="1000" spc="-19" dirty="0">
                <a:solidFill>
                  <a:schemeClr val="bg1"/>
                </a:solidFill>
                <a:cs typeface="Tahoma"/>
              </a:rPr>
              <a:t>are </a:t>
            </a:r>
            <a:r>
              <a:rPr lang="en-US" sz="1000" spc="-6" dirty="0">
                <a:solidFill>
                  <a:schemeClr val="bg1"/>
                </a:solidFill>
                <a:cs typeface="Tahoma"/>
              </a:rPr>
              <a:t>expected </a:t>
            </a:r>
            <a:r>
              <a:rPr lang="en-US" sz="1000" spc="-26" dirty="0">
                <a:solidFill>
                  <a:schemeClr val="bg1"/>
                </a:solidFill>
                <a:cs typeface="Tahoma"/>
              </a:rPr>
              <a:t>to </a:t>
            </a:r>
            <a:r>
              <a:rPr lang="en-US" sz="1000" dirty="0">
                <a:solidFill>
                  <a:schemeClr val="bg1"/>
                </a:solidFill>
                <a:cs typeface="Tahoma"/>
              </a:rPr>
              <a:t>start </a:t>
            </a:r>
            <a:r>
              <a:rPr lang="en-US" sz="1000" spc="-13" dirty="0">
                <a:solidFill>
                  <a:schemeClr val="bg1"/>
                </a:solidFill>
                <a:cs typeface="Tahoma"/>
              </a:rPr>
              <a:t>the  </a:t>
            </a:r>
            <a:r>
              <a:rPr lang="en-US" sz="1000" spc="-19" dirty="0">
                <a:solidFill>
                  <a:schemeClr val="bg1"/>
                </a:solidFill>
                <a:cs typeface="Tahoma"/>
              </a:rPr>
              <a:t>revamped </a:t>
            </a:r>
            <a:r>
              <a:rPr lang="en-US" sz="1000" spc="-19" dirty="0" err="1">
                <a:solidFill>
                  <a:schemeClr val="bg1"/>
                </a:solidFill>
                <a:cs typeface="Tahoma"/>
              </a:rPr>
              <a:t>programme</a:t>
            </a:r>
            <a:r>
              <a:rPr lang="en-US" sz="1000" spc="-19" dirty="0">
                <a:solidFill>
                  <a:schemeClr val="bg1"/>
                </a:solidFill>
                <a:cs typeface="Tahoma"/>
              </a:rPr>
              <a:t> </a:t>
            </a:r>
            <a:r>
              <a:rPr lang="en-US" sz="1000" spc="13" dirty="0">
                <a:solidFill>
                  <a:schemeClr val="bg1"/>
                </a:solidFill>
                <a:cs typeface="Tahoma"/>
              </a:rPr>
              <a:t>in </a:t>
            </a:r>
            <a:r>
              <a:rPr lang="en-US" sz="1000" spc="-13" dirty="0">
                <a:solidFill>
                  <a:schemeClr val="bg1"/>
                </a:solidFill>
                <a:cs typeface="Tahoma"/>
              </a:rPr>
              <a:t>the autumn of</a:t>
            </a:r>
            <a:r>
              <a:rPr lang="en-US" sz="1000" spc="-39" dirty="0">
                <a:solidFill>
                  <a:schemeClr val="bg1"/>
                </a:solidFill>
                <a:cs typeface="Tahoma"/>
              </a:rPr>
              <a:t> </a:t>
            </a:r>
            <a:r>
              <a:rPr lang="en-US" sz="1000" spc="32" dirty="0">
                <a:solidFill>
                  <a:schemeClr val="bg1"/>
                </a:solidFill>
                <a:cs typeface="Tahoma"/>
              </a:rPr>
              <a:t>2013.</a:t>
            </a:r>
            <a:endParaRPr lang="en-US" sz="1000" dirty="0">
              <a:solidFill>
                <a:schemeClr val="bg1"/>
              </a:solidFill>
              <a:cs typeface="Tahoma"/>
            </a:endParaRPr>
          </a:p>
          <a:p>
            <a:endParaRPr lang="nl-NL" sz="2000" dirty="0">
              <a:solidFill>
                <a:schemeClr val="bg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427747" y="5855368"/>
            <a:ext cx="389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328"/>
            <a:r>
              <a:rPr lang="en-US" sz="1000" b="1" spc="51" dirty="0">
                <a:solidFill>
                  <a:srgbClr val="FFFFFF"/>
                </a:solidFill>
                <a:latin typeface="Calibri"/>
                <a:cs typeface="Calibri"/>
              </a:rPr>
              <a:t>SSR: </a:t>
            </a:r>
            <a:r>
              <a:rPr lang="en-US" sz="1000" b="1" dirty="0">
                <a:solidFill>
                  <a:srgbClr val="FFFFFF"/>
                </a:solidFill>
                <a:latin typeface="Calibri"/>
                <a:cs typeface="Calibri"/>
              </a:rPr>
              <a:t>Excellent </a:t>
            </a:r>
            <a:r>
              <a:rPr lang="en-US" sz="1000" b="1" spc="-13" dirty="0">
                <a:solidFill>
                  <a:srgbClr val="FFFFFF"/>
                </a:solidFill>
                <a:latin typeface="Calibri"/>
                <a:cs typeface="Calibri"/>
              </a:rPr>
              <a:t>training </a:t>
            </a:r>
            <a:r>
              <a:rPr lang="en-US" sz="1000" b="1" spc="-51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lang="en-US" sz="1000" b="1" spc="6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lang="en-US" sz="1000" b="1" spc="-19" dirty="0">
                <a:solidFill>
                  <a:srgbClr val="FFFFFF"/>
                </a:solidFill>
                <a:latin typeface="Calibri"/>
                <a:cs typeface="Calibri"/>
              </a:rPr>
              <a:t>just </a:t>
            </a:r>
            <a:r>
              <a:rPr lang="en-US" sz="1000" b="1" dirty="0">
                <a:solidFill>
                  <a:srgbClr val="FFFFFF"/>
                </a:solidFill>
                <a:latin typeface="Calibri"/>
                <a:cs typeface="Calibri"/>
              </a:rPr>
              <a:t>society</a:t>
            </a:r>
            <a:endParaRPr lang="en-US" sz="1000" dirty="0">
              <a:latin typeface="Calibri"/>
              <a:cs typeface="Calibri"/>
            </a:endParaRPr>
          </a:p>
        </p:txBody>
      </p:sp>
      <p:pic>
        <p:nvPicPr>
          <p:cNvPr id="11" name="Afbeelding 10" descr="Afbeelding met schermafbeelding&#10;&#10;&#10;&#10;Automatisch gegenereerde beschrijving">
            <a:extLst>
              <a:ext uri="{FF2B5EF4-FFF2-40B4-BE49-F238E27FC236}">
                <a16:creationId xmlns="" xmlns:a16="http://schemas.microsoft.com/office/drawing/2014/main" id="{6A9D1175-ED8B-ED41-8732-0BD67FF852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00" b="95476" l="3774" r="96226">
                        <a14:foregroundMark x1="4133" y1="53828" x2="7996" y2="93852"/>
                        <a14:foregroundMark x1="7996" y1="93852" x2="13567" y2="95476"/>
                        <a14:foregroundMark x1="13567" y1="95476" x2="13387" y2="95244"/>
                        <a14:foregroundMark x1="4043" y1="54524" x2="4133" y2="93968"/>
                        <a14:foregroundMark x1="80144" y1="6265" x2="92183" y2="8817"/>
                        <a14:foregroundMark x1="92183" y1="8817" x2="94969" y2="15545"/>
                        <a14:foregroundMark x1="94969" y1="15545" x2="94429" y2="41067"/>
                        <a14:foregroundMark x1="77179" y1="4176" x2="92543" y2="3596"/>
                        <a14:foregroundMark x1="92543" y1="3596" x2="96226" y2="9281"/>
                        <a14:foregroundMark x1="96226" y1="9281" x2="96316" y2="13457"/>
                        <a14:foregroundMark x1="77179" y1="3828" x2="90746" y2="2900"/>
                        <a14:foregroundMark x1="90746" y1="2900" x2="95418" y2="34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961" y="5182658"/>
            <a:ext cx="2058526" cy="159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2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71A62B2-4D31-8045-AEBD-6BBC6605E6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259715"/>
            <a:ext cx="11062447" cy="712177"/>
          </a:xfrm>
        </p:spPr>
        <p:txBody>
          <a:bodyPr>
            <a:normAutofit/>
          </a:bodyPr>
          <a:lstStyle/>
          <a:p>
            <a:pPr marL="16328"/>
            <a:r>
              <a:rPr lang="nl-NL" sz="3600" dirty="0">
                <a:solidFill>
                  <a:srgbClr val="02B5E7"/>
                </a:solidFill>
              </a:rPr>
              <a:t>Step 3: </a:t>
            </a:r>
            <a:r>
              <a:rPr lang="nl-NL" sz="3600" dirty="0" err="1">
                <a:solidFill>
                  <a:srgbClr val="02B5E7"/>
                </a:solidFill>
              </a:rPr>
              <a:t>Investigate</a:t>
            </a:r>
            <a:r>
              <a:rPr lang="nl-NL" sz="3600" dirty="0">
                <a:solidFill>
                  <a:srgbClr val="02B5E7"/>
                </a:solidFill>
              </a:rPr>
              <a:t> </a:t>
            </a:r>
            <a:r>
              <a:rPr lang="nl-NL" sz="3600" dirty="0" err="1">
                <a:solidFill>
                  <a:srgbClr val="02B5E7"/>
                </a:solidFill>
              </a:rPr>
              <a:t>the</a:t>
            </a:r>
            <a:r>
              <a:rPr lang="nl-NL" sz="3600" dirty="0">
                <a:solidFill>
                  <a:srgbClr val="02B5E7"/>
                </a:solidFill>
              </a:rPr>
              <a:t> </a:t>
            </a:r>
            <a:r>
              <a:rPr lang="nl-NL" sz="3600" dirty="0" err="1">
                <a:solidFill>
                  <a:srgbClr val="02B5E7"/>
                </a:solidFill>
              </a:rPr>
              <a:t>feasibility</a:t>
            </a:r>
            <a:r>
              <a:rPr lang="nl-NL" sz="3600" dirty="0">
                <a:solidFill>
                  <a:srgbClr val="02B5E7"/>
                </a:solidFill>
              </a:rPr>
              <a:t> of </a:t>
            </a:r>
            <a:r>
              <a:rPr lang="nl-NL" sz="3600" dirty="0" err="1">
                <a:solidFill>
                  <a:srgbClr val="02B5E7"/>
                </a:solidFill>
              </a:rPr>
              <a:t>modular</a:t>
            </a:r>
            <a:r>
              <a:rPr lang="nl-NL" sz="3600" dirty="0">
                <a:solidFill>
                  <a:srgbClr val="02B5E7"/>
                </a:solidFill>
              </a:rPr>
              <a:t> training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="" xmlns:a16="http://schemas.microsoft.com/office/drawing/2014/main" id="{24C60E86-4601-824E-B9BC-5EFB741EF6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204586"/>
            <a:ext cx="10363200" cy="3518130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F</a:t>
            </a:r>
            <a:r>
              <a:rPr lang="nl-NL" sz="2000" dirty="0" err="1"/>
              <a:t>lexibility</a:t>
            </a:r>
            <a:r>
              <a:rPr lang="nl-NL" sz="2000" dirty="0"/>
              <a:t> </a:t>
            </a:r>
            <a:r>
              <a:rPr lang="nl-NL" sz="2000" dirty="0" err="1"/>
              <a:t>possible</a:t>
            </a:r>
            <a:endParaRPr lang="nl-NL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Continuous e</a:t>
            </a:r>
            <a:r>
              <a:rPr lang="nl-NL" sz="2000" dirty="0" err="1"/>
              <a:t>ducational</a:t>
            </a:r>
            <a:r>
              <a:rPr lang="nl-NL" sz="2000" dirty="0"/>
              <a:t> curriculum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A general module makes it possible to work as a group and pay attention to the new competencies (2 themes)</a:t>
            </a:r>
            <a:endParaRPr lang="nl-NL" sz="2000" dirty="0"/>
          </a:p>
          <a:p>
            <a:pPr marL="342900" indent="-342900">
              <a:buFont typeface="Arial"/>
              <a:buChar char="•"/>
            </a:pPr>
            <a:endParaRPr lang="nl-NL" sz="2000" dirty="0"/>
          </a:p>
          <a:p>
            <a:pPr marL="342900" indent="-342900">
              <a:buFont typeface="Arial"/>
              <a:buChar char="•"/>
            </a:pPr>
            <a:endParaRPr lang="nl-NL" sz="2000" dirty="0"/>
          </a:p>
        </p:txBody>
      </p:sp>
      <p:pic>
        <p:nvPicPr>
          <p:cNvPr id="5" name="Afbeelding 4" descr="Afbeelding met schermafbeelding&#10;&#10;&#10;&#10;Automatisch gegenereerde beschrijving">
            <a:extLst>
              <a:ext uri="{FF2B5EF4-FFF2-40B4-BE49-F238E27FC236}">
                <a16:creationId xmlns="" xmlns:a16="http://schemas.microsoft.com/office/drawing/2014/main" id="{C16E89FF-D954-A24C-8F1D-B3556730EE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00" b="95476" l="3774" r="96226">
                        <a14:foregroundMark x1="4133" y1="53828" x2="7996" y2="93852"/>
                        <a14:foregroundMark x1="7996" y1="93852" x2="13567" y2="95476"/>
                        <a14:foregroundMark x1="13567" y1="95476" x2="13387" y2="95244"/>
                        <a14:foregroundMark x1="4043" y1="54524" x2="4133" y2="93968"/>
                        <a14:foregroundMark x1="80144" y1="6265" x2="92183" y2="8817"/>
                        <a14:foregroundMark x1="92183" y1="8817" x2="94969" y2="15545"/>
                        <a14:foregroundMark x1="94969" y1="15545" x2="94429" y2="41067"/>
                        <a14:foregroundMark x1="77179" y1="4176" x2="92543" y2="3596"/>
                        <a14:foregroundMark x1="92543" y1="3596" x2="96226" y2="9281"/>
                        <a14:foregroundMark x1="96226" y1="9281" x2="96316" y2="13457"/>
                        <a14:foregroundMark x1="77179" y1="3828" x2="90746" y2="2900"/>
                        <a14:foregroundMark x1="90746" y1="2900" x2="95418" y2="34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961" y="5182658"/>
            <a:ext cx="2058526" cy="159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0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1256130"/>
            <a:ext cx="10363200" cy="712177"/>
          </a:xfrm>
        </p:spPr>
        <p:txBody>
          <a:bodyPr>
            <a:noAutofit/>
          </a:bodyPr>
          <a:lstStyle/>
          <a:p>
            <a:r>
              <a:rPr lang="nl-NL" sz="3600" dirty="0">
                <a:solidFill>
                  <a:srgbClr val="02B5E7"/>
                </a:solidFill>
              </a:rPr>
              <a:t>Step 4. </a:t>
            </a:r>
            <a:r>
              <a:rPr lang="nl-NL" sz="3600" dirty="0" err="1">
                <a:solidFill>
                  <a:srgbClr val="02B5E7"/>
                </a:solidFill>
              </a:rPr>
              <a:t>Drawing</a:t>
            </a:r>
            <a:r>
              <a:rPr lang="nl-NL" sz="3600" dirty="0">
                <a:solidFill>
                  <a:srgbClr val="02B5E7"/>
                </a:solidFill>
              </a:rPr>
              <a:t> </a:t>
            </a:r>
            <a:r>
              <a:rPr lang="nl-NL" sz="3600" dirty="0" err="1">
                <a:solidFill>
                  <a:srgbClr val="02B5E7"/>
                </a:solidFill>
              </a:rPr>
              <a:t>the</a:t>
            </a:r>
            <a:r>
              <a:rPr lang="nl-NL" sz="3600" dirty="0">
                <a:solidFill>
                  <a:srgbClr val="02B5E7"/>
                </a:solidFill>
              </a:rPr>
              <a:t> design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14400" y="2211158"/>
            <a:ext cx="10363200" cy="365590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Fitting in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Judiciary</a:t>
            </a:r>
            <a:r>
              <a:rPr lang="nl-NL" sz="2000" dirty="0"/>
              <a:t> </a:t>
            </a:r>
            <a:r>
              <a:rPr lang="nl-NL" sz="2000" dirty="0" err="1"/>
              <a:t>daily</a:t>
            </a:r>
            <a:r>
              <a:rPr lang="nl-NL" sz="2000" dirty="0"/>
              <a:t> </a:t>
            </a:r>
            <a:r>
              <a:rPr lang="nl-NL" sz="2000" dirty="0" err="1"/>
              <a:t>practice</a:t>
            </a:r>
            <a:r>
              <a:rPr lang="nl-NL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err="1"/>
              <a:t>Focussing</a:t>
            </a:r>
            <a:r>
              <a:rPr lang="nl-NL" sz="2000" dirty="0"/>
              <a:t> on </a:t>
            </a:r>
            <a:r>
              <a:rPr lang="nl-NL" sz="2000" dirty="0" err="1"/>
              <a:t>the</a:t>
            </a:r>
            <a:r>
              <a:rPr lang="nl-NL" sz="2000" dirty="0"/>
              <a:t> 5 </a:t>
            </a:r>
            <a:r>
              <a:rPr lang="nl-NL" sz="2000" dirty="0" err="1"/>
              <a:t>themes</a:t>
            </a:r>
            <a:r>
              <a:rPr lang="nl-NL" sz="2000" dirty="0"/>
              <a:t> of </a:t>
            </a:r>
            <a:r>
              <a:rPr lang="nl-NL" sz="2000" dirty="0" err="1"/>
              <a:t>the</a:t>
            </a:r>
            <a:r>
              <a:rPr lang="nl-NL" sz="2000" dirty="0"/>
              <a:t> profile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err="1"/>
              <a:t>Reflecting</a:t>
            </a:r>
            <a:r>
              <a:rPr lang="nl-NL" sz="2000" dirty="0"/>
              <a:t>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educational</a:t>
            </a:r>
            <a:r>
              <a:rPr lang="nl-NL" sz="2000" dirty="0"/>
              <a:t> </a:t>
            </a:r>
            <a:r>
              <a:rPr lang="nl-NL" sz="2000" dirty="0" err="1"/>
              <a:t>philosophie</a:t>
            </a: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Modular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Meeting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assignment</a:t>
            </a:r>
            <a:r>
              <a:rPr lang="nl-NL" sz="2000" dirty="0"/>
              <a:t> criteria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objectives</a:t>
            </a: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</p:txBody>
      </p:sp>
      <p:pic>
        <p:nvPicPr>
          <p:cNvPr id="5" name="Afbeelding 4" descr="Afbeelding met schermafbeelding&#10;&#10;&#10;&#10;Automatisch gegenereerde beschrijving">
            <a:extLst>
              <a:ext uri="{FF2B5EF4-FFF2-40B4-BE49-F238E27FC236}">
                <a16:creationId xmlns="" xmlns:a16="http://schemas.microsoft.com/office/drawing/2014/main" id="{BDDEB349-66CB-8847-B112-2F0F5A7152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00" b="95476" l="3774" r="96226">
                        <a14:foregroundMark x1="4133" y1="53828" x2="7996" y2="93852"/>
                        <a14:foregroundMark x1="7996" y1="93852" x2="13567" y2="95476"/>
                        <a14:foregroundMark x1="13567" y1="95476" x2="13387" y2="95244"/>
                        <a14:foregroundMark x1="4043" y1="54524" x2="4133" y2="93968"/>
                        <a14:foregroundMark x1="80144" y1="6265" x2="92183" y2="8817"/>
                        <a14:foregroundMark x1="92183" y1="8817" x2="94969" y2="15545"/>
                        <a14:foregroundMark x1="94969" y1="15545" x2="94429" y2="41067"/>
                        <a14:foregroundMark x1="77179" y1="4176" x2="92543" y2="3596"/>
                        <a14:foregroundMark x1="92543" y1="3596" x2="96226" y2="9281"/>
                        <a14:foregroundMark x1="96226" y1="9281" x2="96316" y2="13457"/>
                        <a14:foregroundMark x1="77179" y1="3828" x2="90746" y2="2900"/>
                        <a14:foregroundMark x1="90746" y1="2900" x2="95418" y2="34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961" y="5182658"/>
            <a:ext cx="2058526" cy="159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1292470"/>
            <a:ext cx="10363200" cy="712177"/>
          </a:xfrm>
        </p:spPr>
        <p:txBody>
          <a:bodyPr/>
          <a:lstStyle/>
          <a:p>
            <a:r>
              <a:rPr lang="nl-NL" dirty="0" err="1">
                <a:solidFill>
                  <a:srgbClr val="02B5E7"/>
                </a:solidFill>
              </a:rPr>
              <a:t>Introduction</a:t>
            </a:r>
            <a:r>
              <a:rPr lang="nl-NL" dirty="0"/>
              <a:t> </a:t>
            </a:r>
          </a:p>
        </p:txBody>
      </p:sp>
      <p:pic>
        <p:nvPicPr>
          <p:cNvPr id="7" name="Afbeelding 6" descr="Afbeelding met gebouw, buiten&#10;&#10;&#10;&#10;Automatisch gegenereerde beschrijving">
            <a:extLst>
              <a:ext uri="{FF2B5EF4-FFF2-40B4-BE49-F238E27FC236}">
                <a16:creationId xmlns="" xmlns:a16="http://schemas.microsoft.com/office/drawing/2014/main" id="{C7EBAA4D-711C-0F4C-B2FB-F1F770F7DD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4091354"/>
            <a:ext cx="12165622" cy="1737946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="" xmlns:a16="http://schemas.microsoft.com/office/drawing/2014/main" id="{EDA7E00A-47AF-DD4F-8E5C-A14EB96182B2}"/>
              </a:ext>
            </a:extLst>
          </p:cNvPr>
          <p:cNvSpPr/>
          <p:nvPr/>
        </p:nvSpPr>
        <p:spPr>
          <a:xfrm>
            <a:off x="967740" y="4091354"/>
            <a:ext cx="4541520" cy="290146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14400" y="2215662"/>
            <a:ext cx="10363200" cy="4440115"/>
          </a:xfrm>
        </p:spPr>
        <p:txBody>
          <a:bodyPr/>
          <a:lstStyle/>
          <a:p>
            <a:pPr>
              <a:spcBef>
                <a:spcPts val="750"/>
              </a:spcBef>
              <a:defRPr/>
            </a:pPr>
            <a:endParaRPr lang="nl-NL" sz="2000" dirty="0">
              <a:cs typeface="Tahoma"/>
            </a:endParaRPr>
          </a:p>
          <a:p>
            <a:pPr>
              <a:spcBef>
                <a:spcPts val="750"/>
              </a:spcBef>
              <a:defRPr/>
            </a:pPr>
            <a:r>
              <a:rPr lang="nl-NL" sz="2000" b="1" dirty="0">
                <a:solidFill>
                  <a:srgbClr val="8E1D56"/>
                </a:solidFill>
                <a:cs typeface="Tahoma"/>
              </a:rPr>
              <a:t>Annemiek Huigen</a:t>
            </a:r>
          </a:p>
          <a:p>
            <a:pPr>
              <a:spcBef>
                <a:spcPts val="750"/>
              </a:spcBef>
              <a:defRPr/>
            </a:pPr>
            <a:endParaRPr lang="nl-NL" sz="2000" dirty="0">
              <a:cs typeface="Tahoma"/>
            </a:endParaRPr>
          </a:p>
          <a:p>
            <a:pPr>
              <a:spcBef>
                <a:spcPts val="750"/>
              </a:spcBef>
              <a:defRPr/>
            </a:pPr>
            <a:r>
              <a:rPr lang="nl-NL" sz="1800" dirty="0" err="1">
                <a:cs typeface="Tahoma"/>
              </a:rPr>
              <a:t>Responsible</a:t>
            </a:r>
            <a:r>
              <a:rPr lang="nl-NL" sz="1800" dirty="0">
                <a:cs typeface="Tahoma"/>
              </a:rPr>
              <a:t> </a:t>
            </a:r>
            <a:r>
              <a:rPr lang="nl-NL" sz="1800" dirty="0" err="1">
                <a:cs typeface="Tahoma"/>
              </a:rPr>
              <a:t>for</a:t>
            </a:r>
            <a:r>
              <a:rPr lang="nl-NL" sz="1800" dirty="0">
                <a:cs typeface="Tahoma"/>
              </a:rPr>
              <a:t> </a:t>
            </a:r>
            <a:r>
              <a:rPr lang="nl-NL" sz="1800" dirty="0" err="1">
                <a:cs typeface="Tahoma"/>
              </a:rPr>
              <a:t>the</a:t>
            </a:r>
            <a:r>
              <a:rPr lang="nl-NL" sz="1800" dirty="0">
                <a:cs typeface="Tahoma"/>
              </a:rPr>
              <a:t> </a:t>
            </a:r>
            <a:r>
              <a:rPr lang="nl-NL" sz="1800" dirty="0" err="1">
                <a:cs typeface="Tahoma"/>
              </a:rPr>
              <a:t>Initial</a:t>
            </a:r>
            <a:r>
              <a:rPr lang="nl-NL" sz="1800" dirty="0">
                <a:cs typeface="Tahoma"/>
              </a:rPr>
              <a:t> Training </a:t>
            </a:r>
            <a:r>
              <a:rPr lang="nl-NL" sz="1800" dirty="0" err="1">
                <a:cs typeface="Tahoma"/>
              </a:rPr>
              <a:t>Programme</a:t>
            </a:r>
            <a:r>
              <a:rPr lang="nl-NL" sz="1800" dirty="0">
                <a:cs typeface="Tahoma"/>
              </a:rPr>
              <a:t> </a:t>
            </a:r>
            <a:r>
              <a:rPr lang="nl-NL" sz="1800" dirty="0" err="1">
                <a:cs typeface="Tahoma"/>
              </a:rPr>
              <a:t>for</a:t>
            </a:r>
            <a:r>
              <a:rPr lang="nl-NL" sz="1800" dirty="0">
                <a:cs typeface="Tahoma"/>
              </a:rPr>
              <a:t> Judges </a:t>
            </a:r>
          </a:p>
          <a:p>
            <a:pPr>
              <a:spcBef>
                <a:spcPts val="750"/>
              </a:spcBef>
              <a:defRPr/>
            </a:pPr>
            <a:r>
              <a:rPr lang="nl-NL" sz="1800" dirty="0" err="1">
                <a:cs typeface="Tahoma"/>
              </a:rPr>
              <a:t>and</a:t>
            </a:r>
            <a:r>
              <a:rPr lang="nl-NL" sz="1800" dirty="0">
                <a:cs typeface="Tahoma"/>
              </a:rPr>
              <a:t> </a:t>
            </a:r>
            <a:r>
              <a:rPr lang="nl-NL" sz="1800" dirty="0" err="1">
                <a:cs typeface="Tahoma"/>
              </a:rPr>
              <a:t>Leadership</a:t>
            </a:r>
            <a:r>
              <a:rPr lang="nl-NL" sz="1800" dirty="0">
                <a:cs typeface="Tahoma"/>
              </a:rPr>
              <a:t> Training in </a:t>
            </a:r>
            <a:r>
              <a:rPr lang="nl-NL" sz="1800" dirty="0" err="1">
                <a:cs typeface="Tahoma"/>
              </a:rPr>
              <a:t>the</a:t>
            </a:r>
            <a:r>
              <a:rPr lang="nl-NL" sz="1800" dirty="0">
                <a:cs typeface="Tahoma"/>
              </a:rPr>
              <a:t> </a:t>
            </a:r>
            <a:r>
              <a:rPr lang="nl-NL" sz="1800" dirty="0" err="1">
                <a:cs typeface="Tahoma"/>
              </a:rPr>
              <a:t>Judiciary</a:t>
            </a:r>
            <a:r>
              <a:rPr lang="nl-NL" sz="1800" dirty="0">
                <a:cs typeface="Tahoma"/>
              </a:rPr>
              <a:t> </a:t>
            </a:r>
            <a:r>
              <a:rPr lang="nl-NL" sz="1800" dirty="0" err="1">
                <a:cs typeface="Tahoma"/>
              </a:rPr>
              <a:t>and</a:t>
            </a:r>
            <a:r>
              <a:rPr lang="nl-NL" sz="1800" dirty="0">
                <a:cs typeface="Tahoma"/>
              </a:rPr>
              <a:t> </a:t>
            </a:r>
            <a:r>
              <a:rPr lang="nl-NL" sz="1800" dirty="0" err="1">
                <a:cs typeface="Tahoma"/>
              </a:rPr>
              <a:t>the</a:t>
            </a:r>
            <a:r>
              <a:rPr lang="nl-NL" sz="1800" dirty="0">
                <a:cs typeface="Tahoma"/>
              </a:rPr>
              <a:t> Public </a:t>
            </a:r>
            <a:r>
              <a:rPr lang="nl-NL" sz="1800" dirty="0" err="1">
                <a:cs typeface="Tahoma"/>
              </a:rPr>
              <a:t>Prosecution</a:t>
            </a:r>
            <a:r>
              <a:rPr lang="nl-NL" sz="1800" dirty="0">
                <a:cs typeface="Tahoma"/>
              </a:rPr>
              <a:t> Service</a:t>
            </a:r>
            <a:endParaRPr lang="nl-NL" sz="1800" dirty="0">
              <a:solidFill>
                <a:schemeClr val="bg1"/>
              </a:solidFill>
              <a:cs typeface="Tahoma"/>
            </a:endParaRPr>
          </a:p>
          <a:p>
            <a:pPr>
              <a:spcBef>
                <a:spcPts val="750"/>
              </a:spcBef>
              <a:defRPr/>
            </a:pPr>
            <a:r>
              <a:rPr lang="nl-NL" sz="2000" dirty="0">
                <a:solidFill>
                  <a:schemeClr val="bg1"/>
                </a:solidFill>
                <a:cs typeface="Tahoma"/>
              </a:rPr>
              <a:t>&amp; </a:t>
            </a:r>
            <a:r>
              <a:rPr lang="nl-NL" sz="1800" dirty="0">
                <a:solidFill>
                  <a:schemeClr val="bg1"/>
                </a:solidFill>
                <a:cs typeface="Tahoma"/>
              </a:rPr>
              <a:t>Judge in </a:t>
            </a:r>
            <a:r>
              <a:rPr lang="nl-NL" sz="1800" dirty="0" err="1">
                <a:solidFill>
                  <a:schemeClr val="bg1"/>
                </a:solidFill>
                <a:cs typeface="Tahoma"/>
              </a:rPr>
              <a:t>the</a:t>
            </a:r>
            <a:r>
              <a:rPr lang="nl-NL" sz="1800" dirty="0">
                <a:solidFill>
                  <a:schemeClr val="bg1"/>
                </a:solidFill>
                <a:cs typeface="Tahoma"/>
              </a:rPr>
              <a:t> </a:t>
            </a:r>
            <a:r>
              <a:rPr lang="nl-NL" sz="1800" dirty="0" err="1">
                <a:solidFill>
                  <a:schemeClr val="bg1"/>
                </a:solidFill>
                <a:cs typeface="Tahoma"/>
              </a:rPr>
              <a:t>disctrict</a:t>
            </a:r>
            <a:r>
              <a:rPr lang="nl-NL" sz="1800" dirty="0">
                <a:solidFill>
                  <a:schemeClr val="bg1"/>
                </a:solidFill>
                <a:cs typeface="Tahoma"/>
              </a:rPr>
              <a:t> court of Amsterdam</a:t>
            </a:r>
          </a:p>
        </p:txBody>
      </p:sp>
    </p:spTree>
    <p:extLst>
      <p:ext uri="{BB962C8B-B14F-4D97-AF65-F5344CB8AC3E}">
        <p14:creationId xmlns:p14="http://schemas.microsoft.com/office/powerpoint/2010/main" val="328625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3061" y="1822802"/>
            <a:ext cx="4652193" cy="839420"/>
          </a:xfrm>
        </p:spPr>
        <p:txBody>
          <a:bodyPr/>
          <a:lstStyle/>
          <a:p>
            <a:pPr>
              <a:lnSpc>
                <a:spcPts val="4480"/>
              </a:lnSpc>
            </a:pPr>
            <a:r>
              <a:rPr lang="nl-NL" dirty="0">
                <a:latin typeface="Trebuchet MS" panose="020B0603020202020204" pitchFamily="34" charset="0"/>
              </a:rPr>
              <a:t/>
            </a:r>
            <a:br>
              <a:rPr lang="nl-NL" dirty="0">
                <a:latin typeface="Trebuchet MS" panose="020B0603020202020204" pitchFamily="34" charset="0"/>
              </a:rPr>
            </a:br>
            <a:r>
              <a:rPr lang="nl-NL" sz="3600" dirty="0" err="1">
                <a:solidFill>
                  <a:srgbClr val="288691"/>
                </a:solidFill>
                <a:latin typeface="+mn-lt"/>
              </a:rPr>
              <a:t>Initial</a:t>
            </a:r>
            <a:r>
              <a:rPr lang="nl-NL" sz="3600" dirty="0">
                <a:solidFill>
                  <a:srgbClr val="288691"/>
                </a:solidFill>
                <a:latin typeface="+mn-lt"/>
              </a:rPr>
              <a:t> training program </a:t>
            </a:r>
            <a:r>
              <a:rPr lang="nl-NL" sz="3600" dirty="0" err="1">
                <a:solidFill>
                  <a:srgbClr val="288691"/>
                </a:solidFill>
                <a:latin typeface="+mn-lt"/>
              </a:rPr>
              <a:t>for</a:t>
            </a:r>
            <a:r>
              <a:rPr lang="nl-NL" sz="3600" dirty="0">
                <a:solidFill>
                  <a:srgbClr val="288691"/>
                </a:solidFill>
                <a:latin typeface="+mn-lt"/>
              </a:rPr>
              <a:t> </a:t>
            </a:r>
            <a:r>
              <a:rPr lang="nl-NL" sz="3600" dirty="0" err="1">
                <a:solidFill>
                  <a:srgbClr val="288691"/>
                </a:solidFill>
                <a:latin typeface="+mn-lt"/>
              </a:rPr>
              <a:t>judges</a:t>
            </a:r>
            <a:r>
              <a:rPr lang="nl-NL" sz="3600" dirty="0">
                <a:solidFill>
                  <a:srgbClr val="288691"/>
                </a:solidFill>
                <a:latin typeface="+mn-lt"/>
              </a:rPr>
              <a:t> (2014)</a:t>
            </a:r>
            <a:br>
              <a:rPr lang="nl-NL" sz="3600" dirty="0">
                <a:solidFill>
                  <a:srgbClr val="288691"/>
                </a:solidFill>
                <a:latin typeface="+mn-lt"/>
              </a:rPr>
            </a:br>
            <a:endParaRPr lang="nl-NL" sz="3600" dirty="0">
              <a:solidFill>
                <a:srgbClr val="28869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761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jl omlaag 13">
            <a:extLst>
              <a:ext uri="{FF2B5EF4-FFF2-40B4-BE49-F238E27FC236}">
                <a16:creationId xmlns="" xmlns:a16="http://schemas.microsoft.com/office/drawing/2014/main" id="{6F243A6B-DF4F-144C-9511-8FBDF64F3483}"/>
              </a:ext>
            </a:extLst>
          </p:cNvPr>
          <p:cNvSpPr/>
          <p:nvPr/>
        </p:nvSpPr>
        <p:spPr>
          <a:xfrm rot="17941827">
            <a:off x="2431735" y="2913957"/>
            <a:ext cx="1873624" cy="5029200"/>
          </a:xfrm>
          <a:prstGeom prst="downArrow">
            <a:avLst>
              <a:gd name="adj1" fmla="val 72967"/>
              <a:gd name="adj2" fmla="val 40599"/>
            </a:avLst>
          </a:prstGeom>
          <a:solidFill>
            <a:srgbClr val="C5C5C5"/>
          </a:solidFill>
          <a:ln>
            <a:noFill/>
          </a:ln>
          <a:scene3d>
            <a:camera prst="orthographicFront">
              <a:rot lat="600000" lon="42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Afbeelding 16">
            <a:extLst>
              <a:ext uri="{FF2B5EF4-FFF2-40B4-BE49-F238E27FC236}">
                <a16:creationId xmlns="" xmlns:a16="http://schemas.microsoft.com/office/drawing/2014/main" id="{ECA42C88-AD50-3146-8C97-A9F61D05F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964" y1="20370" x2="46843" y2="22428"/>
                        <a14:foregroundMark x1="46506" y1="23388" x2="45253" y2="24829"/>
                        <a14:foregroundMark x1="43614" y1="26818" x2="42747" y2="27572"/>
                        <a14:backgroundMark x1="68337" y1="70165" x2="67470" y2="70165"/>
                        <a14:backgroundMark x1="63904" y1="72016" x2="63181" y2="72908"/>
                        <a14:backgroundMark x1="72867" y1="62620" x2="72289" y2="65021"/>
                        <a14:backgroundMark x1="75084" y1="59534" x2="73687" y2="61934"/>
                        <a14:backgroundMark x1="75759" y1="56996" x2="75711" y2="59808"/>
                        <a14:backgroundMark x1="73157" y1="65706" x2="71133" y2="65912"/>
                        <a14:backgroundMark x1="70506" y1="66667" x2="70554" y2="66804"/>
                        <a14:backgroundMark x1="57012" y1="75789" x2="56530" y2="76269"/>
                        <a14:backgroundMark x1="60434" y1="30658" x2="58554" y2="34499"/>
                        <a14:backgroundMark x1="58554" y1="34499" x2="41205" y2="52263"/>
                        <a14:backgroundMark x1="41205" y1="52263" x2="39566" y2="56996"/>
                        <a14:backgroundMark x1="39566" y1="56996" x2="39807" y2="57613"/>
                        <a14:backgroundMark x1="60386" y1="35871" x2="47855" y2="53086"/>
                        <a14:backgroundMark x1="47855" y1="53086" x2="45253" y2="55487"/>
                        <a14:backgroundMark x1="45253" y1="55487" x2="43711" y2="60082"/>
                        <a14:backgroundMark x1="43711" y1="60082" x2="43904" y2="60014"/>
                        <a14:backgroundMark x1="66843" y1="40329" x2="57783" y2="51372"/>
                        <a14:backgroundMark x1="57783" y1="51372" x2="47904" y2="57202"/>
                        <a14:backgroundMark x1="47904" y1="57202" x2="46410" y2="62140"/>
                        <a14:backgroundMark x1="46410" y1="62140" x2="46940" y2="63237"/>
                        <a14:backgroundMark x1="67759" y1="44993" x2="53783" y2="64472"/>
                        <a14:backgroundMark x1="53783" y1="64472" x2="51663" y2="68519"/>
                        <a14:backgroundMark x1="51663" y1="68519" x2="52000" y2="68313"/>
                        <a14:backgroundMark x1="74602" y1="54252" x2="64386" y2="67147"/>
                        <a14:backgroundMark x1="62072" y1="66598" x2="62169" y2="70850"/>
                        <a14:backgroundMark x1="60964" y1="69684" x2="60434" y2="72771"/>
                        <a14:backgroundMark x1="60048" y1="74829" x2="59711" y2="80384"/>
                        <a14:backgroundMark x1="59711" y1="80384" x2="62024" y2="81413"/>
                        <a14:backgroundMark x1="69928" y1="70370" x2="72819" y2="74211"/>
                        <a14:backgroundMark x1="72819" y1="74211" x2="75470" y2="72497"/>
                        <a14:backgroundMark x1="75470" y1="72497" x2="75566" y2="72154"/>
                        <a14:backgroundMark x1="77301" y1="64198" x2="73542" y2="72497"/>
                        <a14:backgroundMark x1="72771" y1="67970" x2="72386" y2="74829"/>
                        <a14:backgroundMark x1="72145" y1="67833" x2="72867" y2="73457"/>
                        <a14:backgroundMark x1="72145" y1="67764" x2="72867" y2="74829"/>
                        <a14:backgroundMark x1="80771" y1="55761" x2="78024" y2="69342"/>
                        <a14:backgroundMark x1="76819" y1="62346" x2="76096" y2="68999"/>
                        <a14:backgroundMark x1="76482" y1="61934" x2="76386" y2="68519"/>
                        <a14:backgroundMark x1="43014" y1="27960" x2="29349" y2="43347"/>
                        <a14:backgroundMark x1="45508" y1="25152" x2="43795" y2="27080"/>
                        <a14:backgroundMark x1="47330" y1="23101" x2="46774" y2="23727"/>
                        <a14:backgroundMark x1="50120" y1="19959" x2="49318" y2="20862"/>
                        <a14:backgroundMark x1="29349" y1="43347" x2="28771" y2="46433"/>
                        <a14:backgroundMark x1="47133" y1="28875" x2="37012" y2="51235"/>
                        <a14:backgroundMark x1="37012" y1="51235" x2="36916" y2="53361"/>
                        <a14:backgroundMark x1="50361" y1="22634" x2="32482" y2="42593"/>
                        <a14:backgroundMark x1="28867" y1="51646" x2="29157" y2="590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918282" y="-938814"/>
            <a:ext cx="17088596" cy="9247947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CE32C2F1-3399-5F42-BD15-F4FB5791C3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2506" y1="29150" x2="48723" y2="23320"/>
                        <a14:foregroundMark x1="48723" y1="23320" x2="56964" y2="32099"/>
                        <a14:backgroundMark x1="68337" y1="70165" x2="67470" y2="70165"/>
                        <a14:backgroundMark x1="63904" y1="72016" x2="63181" y2="72908"/>
                        <a14:backgroundMark x1="72867" y1="62620" x2="72289" y2="65021"/>
                        <a14:backgroundMark x1="75084" y1="59534" x2="73687" y2="61934"/>
                        <a14:backgroundMark x1="75759" y1="56996" x2="75711" y2="59808"/>
                        <a14:backgroundMark x1="73157" y1="65706" x2="71133" y2="65912"/>
                        <a14:backgroundMark x1="70506" y1="66667" x2="70554" y2="66804"/>
                        <a14:backgroundMark x1="57012" y1="75789" x2="56530" y2="76269"/>
                        <a14:backgroundMark x1="60434" y1="30658" x2="58554" y2="34499"/>
                        <a14:backgroundMark x1="58554" y1="34499" x2="41205" y2="52263"/>
                        <a14:backgroundMark x1="41205" y1="52263" x2="39566" y2="56996"/>
                        <a14:backgroundMark x1="39566" y1="56996" x2="39807" y2="57613"/>
                        <a14:backgroundMark x1="60386" y1="35871" x2="47855" y2="53086"/>
                        <a14:backgroundMark x1="47855" y1="53086" x2="45253" y2="55487"/>
                        <a14:backgroundMark x1="45253" y1="55487" x2="43711" y2="60082"/>
                        <a14:backgroundMark x1="43711" y1="60082" x2="43904" y2="60014"/>
                        <a14:backgroundMark x1="66843" y1="40329" x2="57783" y2="51372"/>
                        <a14:backgroundMark x1="57783" y1="51372" x2="47904" y2="57202"/>
                        <a14:backgroundMark x1="47904" y1="57202" x2="46410" y2="62140"/>
                        <a14:backgroundMark x1="46410" y1="62140" x2="46940" y2="63237"/>
                        <a14:backgroundMark x1="67759" y1="44993" x2="53783" y2="64472"/>
                        <a14:backgroundMark x1="53783" y1="64472" x2="51663" y2="68519"/>
                        <a14:backgroundMark x1="51663" y1="68519" x2="52000" y2="68313"/>
                        <a14:backgroundMark x1="74602" y1="54252" x2="64386" y2="67147"/>
                        <a14:backgroundMark x1="62072" y1="66598" x2="62169" y2="70850"/>
                        <a14:backgroundMark x1="60964" y1="69684" x2="60434" y2="72771"/>
                        <a14:backgroundMark x1="60048" y1="74829" x2="59711" y2="80384"/>
                        <a14:backgroundMark x1="59711" y1="80384" x2="62024" y2="81413"/>
                        <a14:backgroundMark x1="69928" y1="70370" x2="72819" y2="74211"/>
                        <a14:backgroundMark x1="72819" y1="74211" x2="75470" y2="72497"/>
                        <a14:backgroundMark x1="75470" y1="72497" x2="75566" y2="72154"/>
                        <a14:backgroundMark x1="77301" y1="64198" x2="73542" y2="72497"/>
                        <a14:backgroundMark x1="72771" y1="67970" x2="72386" y2="74829"/>
                        <a14:backgroundMark x1="72145" y1="67833" x2="72867" y2="73457"/>
                        <a14:backgroundMark x1="72145" y1="67764" x2="72867" y2="74829"/>
                        <a14:backgroundMark x1="80771" y1="55761" x2="78024" y2="69342"/>
                        <a14:backgroundMark x1="76819" y1="62346" x2="76096" y2="68999"/>
                        <a14:backgroundMark x1="76482" y1="61934" x2="76386" y2="68519"/>
                        <a14:backgroundMark x1="47855" y1="21193" x2="27470" y2="41289"/>
                        <a14:backgroundMark x1="27470" y1="41289" x2="26602" y2="43073"/>
                        <a14:backgroundMark x1="48916" y1="20713" x2="40675" y2="19753"/>
                        <a14:backgroundMark x1="40675" y1="19753" x2="34410" y2="22634"/>
                        <a14:backgroundMark x1="34410" y1="22634" x2="31807" y2="25789"/>
                        <a14:backgroundMark x1="31807" y1="25789" x2="29976" y2="29698"/>
                        <a14:backgroundMark x1="29976" y1="29698" x2="29928" y2="29767"/>
                        <a14:backgroundMark x1="28867" y1="51852" x2="28916" y2="58299"/>
                        <a14:backgroundMark x1="28916" y1="58299" x2="29735" y2="535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936148" y="-935063"/>
            <a:ext cx="17088596" cy="9247947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="" xmlns:a16="http://schemas.microsoft.com/office/drawing/2014/main" id="{A7E677AC-B5BF-BA4F-AA20-B476C54CF21D}"/>
              </a:ext>
            </a:extLst>
          </p:cNvPr>
          <p:cNvSpPr txBox="1"/>
          <p:nvPr/>
        </p:nvSpPr>
        <p:spPr>
          <a:xfrm rot="19518787">
            <a:off x="5626297" y="391344"/>
            <a:ext cx="12634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Self-evaluation</a:t>
            </a:r>
            <a:endParaRPr lang="nl-NL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="" xmlns:a16="http://schemas.microsoft.com/office/drawing/2014/main" id="{6EF6144A-DDA5-FA43-A831-F767C254ED3F}"/>
              </a:ext>
            </a:extLst>
          </p:cNvPr>
          <p:cNvSpPr txBox="1"/>
          <p:nvPr/>
        </p:nvSpPr>
        <p:spPr>
          <a:xfrm rot="19587803">
            <a:off x="6465720" y="773783"/>
            <a:ext cx="15183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>
                <a:solidFill>
                  <a:schemeClr val="bg1">
                    <a:lumMod val="75000"/>
                  </a:schemeClr>
                </a:solidFill>
              </a:rPr>
              <a:t>Assessment interview</a:t>
            </a:r>
          </a:p>
          <a:p>
            <a:r>
              <a:rPr lang="nl-NL" sz="1100" dirty="0">
                <a:solidFill>
                  <a:schemeClr val="bg1">
                    <a:lumMod val="75000"/>
                  </a:schemeClr>
                </a:solidFill>
              </a:rPr>
              <a:t>Every </a:t>
            </a:r>
            <a:r>
              <a:rPr lang="nl-NL" sz="1100" dirty="0" err="1">
                <a:solidFill>
                  <a:schemeClr val="bg1">
                    <a:lumMod val="75000"/>
                  </a:schemeClr>
                </a:solidFill>
              </a:rPr>
              <a:t>three</a:t>
            </a:r>
            <a:r>
              <a:rPr lang="nl-NL" sz="11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nl-NL" sz="1100" dirty="0" err="1">
                <a:solidFill>
                  <a:schemeClr val="bg1">
                    <a:lumMod val="75000"/>
                  </a:schemeClr>
                </a:solidFill>
              </a:rPr>
              <a:t>months</a:t>
            </a:r>
            <a:endParaRPr lang="nl-NL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="" xmlns:a16="http://schemas.microsoft.com/office/drawing/2014/main" id="{89AAB9D3-632A-EC4D-8F4F-1F87AF8105C2}"/>
              </a:ext>
            </a:extLst>
          </p:cNvPr>
          <p:cNvSpPr txBox="1"/>
          <p:nvPr/>
        </p:nvSpPr>
        <p:spPr>
          <a:xfrm rot="19499931">
            <a:off x="7338540" y="1365514"/>
            <a:ext cx="113043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Assessment &amp;</a:t>
            </a:r>
          </a:p>
          <a:p>
            <a:r>
              <a:rPr lang="nl-NL" sz="105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certificate</a:t>
            </a:r>
            <a:endParaRPr lang="nl-NL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="" xmlns:a16="http://schemas.microsoft.com/office/drawing/2014/main" id="{A220FEE0-46AD-6643-85BA-EE9BF68CBFB2}"/>
              </a:ext>
            </a:extLst>
          </p:cNvPr>
          <p:cNvSpPr txBox="1"/>
          <p:nvPr/>
        </p:nvSpPr>
        <p:spPr>
          <a:xfrm rot="19535439">
            <a:off x="8180670" y="1729348"/>
            <a:ext cx="15183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>
                <a:solidFill>
                  <a:schemeClr val="bg1">
                    <a:lumMod val="75000"/>
                  </a:schemeClr>
                </a:solidFill>
              </a:rPr>
              <a:t>Assessment interview</a:t>
            </a:r>
          </a:p>
          <a:p>
            <a:r>
              <a:rPr lang="nl-NL" sz="1100" dirty="0">
                <a:solidFill>
                  <a:schemeClr val="bg1">
                    <a:lumMod val="75000"/>
                  </a:schemeClr>
                </a:solidFill>
              </a:rPr>
              <a:t>Every </a:t>
            </a:r>
            <a:r>
              <a:rPr lang="nl-NL" sz="1100" dirty="0" err="1">
                <a:solidFill>
                  <a:schemeClr val="bg1">
                    <a:lumMod val="75000"/>
                  </a:schemeClr>
                </a:solidFill>
              </a:rPr>
              <a:t>three</a:t>
            </a:r>
            <a:r>
              <a:rPr lang="nl-NL" sz="11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nl-NL" sz="1100" dirty="0" err="1">
                <a:solidFill>
                  <a:schemeClr val="bg1">
                    <a:lumMod val="75000"/>
                  </a:schemeClr>
                </a:solidFill>
              </a:rPr>
              <a:t>months</a:t>
            </a:r>
            <a:endParaRPr lang="nl-NL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="" xmlns:a16="http://schemas.microsoft.com/office/drawing/2014/main" id="{CE5DDB58-C0D6-A64E-B3FA-EE6C27C8F6AE}"/>
              </a:ext>
            </a:extLst>
          </p:cNvPr>
          <p:cNvSpPr txBox="1"/>
          <p:nvPr/>
        </p:nvSpPr>
        <p:spPr>
          <a:xfrm rot="19466087">
            <a:off x="9547507" y="2513032"/>
            <a:ext cx="15183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>
                <a:solidFill>
                  <a:schemeClr val="bg1">
                    <a:lumMod val="75000"/>
                  </a:schemeClr>
                </a:solidFill>
              </a:rPr>
              <a:t>Assessment interview</a:t>
            </a:r>
          </a:p>
          <a:p>
            <a:r>
              <a:rPr lang="nl-NL" sz="1100" dirty="0">
                <a:solidFill>
                  <a:schemeClr val="bg1">
                    <a:lumMod val="75000"/>
                  </a:schemeClr>
                </a:solidFill>
              </a:rPr>
              <a:t>Every </a:t>
            </a:r>
            <a:r>
              <a:rPr lang="nl-NL" sz="1100" dirty="0" err="1">
                <a:solidFill>
                  <a:schemeClr val="bg1">
                    <a:lumMod val="75000"/>
                  </a:schemeClr>
                </a:solidFill>
              </a:rPr>
              <a:t>three</a:t>
            </a:r>
            <a:r>
              <a:rPr lang="nl-NL" sz="11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nl-NL" sz="1100" dirty="0" err="1">
                <a:solidFill>
                  <a:schemeClr val="bg1">
                    <a:lumMod val="75000"/>
                  </a:schemeClr>
                </a:solidFill>
              </a:rPr>
              <a:t>months</a:t>
            </a:r>
            <a:endParaRPr lang="nl-NL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="" xmlns:a16="http://schemas.microsoft.com/office/drawing/2014/main" id="{8775B106-0942-E648-9D96-F25ECFCDB747}"/>
              </a:ext>
            </a:extLst>
          </p:cNvPr>
          <p:cNvSpPr txBox="1"/>
          <p:nvPr/>
        </p:nvSpPr>
        <p:spPr>
          <a:xfrm rot="19434230">
            <a:off x="407234" y="3618790"/>
            <a:ext cx="1463863" cy="430887"/>
          </a:xfrm>
          <a:prstGeom prst="rect">
            <a:avLst/>
          </a:prstGeom>
          <a:noFill/>
          <a:scene3d>
            <a:camera prst="orthographicFront">
              <a:rot lat="3000000" lon="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nl-NL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Preliminary </a:t>
            </a:r>
            <a:r>
              <a:rPr lang="nl-NL" sz="11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phase</a:t>
            </a:r>
            <a:endParaRPr lang="nl-NL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nl-NL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</a:t>
            </a:r>
            <a:r>
              <a:rPr lang="nl-NL" sz="11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months</a:t>
            </a:r>
            <a:endParaRPr lang="nl-NL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="" xmlns:a16="http://schemas.microsoft.com/office/drawing/2014/main" id="{111543C0-02BA-9B43-B806-7727668ED1AB}"/>
              </a:ext>
            </a:extLst>
          </p:cNvPr>
          <p:cNvSpPr txBox="1"/>
          <p:nvPr/>
        </p:nvSpPr>
        <p:spPr>
          <a:xfrm rot="19353688">
            <a:off x="4055322" y="5364277"/>
            <a:ext cx="1082349" cy="938719"/>
          </a:xfrm>
          <a:prstGeom prst="rect">
            <a:avLst/>
          </a:prstGeom>
          <a:noFill/>
          <a:scene3d>
            <a:camera prst="orthographicFront">
              <a:rot lat="3000000" lon="0" rev="0"/>
            </a:camera>
            <a:lightRig rig="threePt" dir="t"/>
          </a:scene3d>
        </p:spPr>
        <p:txBody>
          <a:bodyPr wrap="none" rtlCol="0">
            <a:spAutoFit/>
          </a:bodyPr>
          <a:lstStyle>
            <a:defPPr>
              <a:defRPr lang="nl-NL"/>
            </a:defPPr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b="1" dirty="0" err="1"/>
              <a:t>Main</a:t>
            </a:r>
            <a:r>
              <a:rPr lang="nl-NL" b="1" dirty="0"/>
              <a:t> </a:t>
            </a:r>
            <a:r>
              <a:rPr lang="nl-NL" b="1" dirty="0" err="1"/>
              <a:t>phase</a:t>
            </a:r>
            <a:endParaRPr lang="nl-NL" b="1" dirty="0"/>
          </a:p>
          <a:p>
            <a:r>
              <a:rPr lang="nl-NL" b="1" dirty="0"/>
              <a:t>Min. 1 </a:t>
            </a:r>
            <a:r>
              <a:rPr lang="nl-NL" b="1" dirty="0" err="1"/>
              <a:t>year</a:t>
            </a:r>
            <a:endParaRPr lang="nl-NL" b="1" dirty="0"/>
          </a:p>
          <a:p>
            <a:r>
              <a:rPr lang="nl-NL" b="1" dirty="0"/>
              <a:t>Max. 3 </a:t>
            </a:r>
            <a:r>
              <a:rPr lang="nl-NL" b="1" dirty="0" err="1"/>
              <a:t>years</a:t>
            </a:r>
            <a:endParaRPr lang="nl-NL" b="1" dirty="0"/>
          </a:p>
          <a:p>
            <a:r>
              <a:rPr lang="nl-NL" b="1" dirty="0"/>
              <a:t>9 </a:t>
            </a:r>
            <a:r>
              <a:rPr lang="nl-NL" b="1" dirty="0" err="1"/>
              <a:t>months</a:t>
            </a:r>
            <a:endParaRPr lang="nl-NL" b="1" dirty="0"/>
          </a:p>
          <a:p>
            <a:endParaRPr lang="nl-NL" b="1" dirty="0"/>
          </a:p>
        </p:txBody>
      </p:sp>
      <p:pic>
        <p:nvPicPr>
          <p:cNvPr id="15" name="Afbeelding 14">
            <a:extLst>
              <a:ext uri="{FF2B5EF4-FFF2-40B4-BE49-F238E27FC236}">
                <a16:creationId xmlns="" xmlns:a16="http://schemas.microsoft.com/office/drawing/2014/main" id="{5BA319BD-06D1-D644-B9B2-66C35B16C65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8771" y1="53224" x2="29157" y2="57476"/>
                        <a14:foregroundMark x1="52193" y1="39712" x2="44386" y2="48491"/>
                        <a14:foregroundMark x1="44386" y1="48491" x2="44289" y2="48560"/>
                        <a14:foregroundMark x1="58410" y1="35460" x2="66169" y2="42661"/>
                        <a14:foregroundMark x1="39566" y1="56516" x2="46169" y2="63237"/>
                        <a14:backgroundMark x1="68337" y1="70165" x2="67470" y2="70165"/>
                        <a14:backgroundMark x1="63904" y1="72016" x2="63181" y2="72908"/>
                        <a14:backgroundMark x1="72867" y1="62620" x2="72289" y2="65021"/>
                        <a14:backgroundMark x1="75084" y1="59534" x2="73687" y2="61934"/>
                        <a14:backgroundMark x1="75759" y1="56996" x2="75711" y2="59808"/>
                        <a14:backgroundMark x1="73157" y1="65706" x2="71133" y2="65912"/>
                        <a14:backgroundMark x1="70506" y1="66667" x2="70554" y2="66804"/>
                        <a14:backgroundMark x1="57012" y1="75789" x2="56530" y2="76269"/>
                        <a14:backgroundMark x1="58699" y1="31413" x2="36145" y2="51578"/>
                        <a14:backgroundMark x1="36145" y1="51578" x2="35855" y2="52126"/>
                        <a14:backgroundMark x1="46651" y1="43553" x2="36867" y2="53498"/>
                        <a14:backgroundMark x1="69060" y1="43553" x2="56145" y2="61591"/>
                        <a14:backgroundMark x1="56145" y1="61591" x2="50795" y2="66941"/>
                        <a14:backgroundMark x1="50795" y1="66941" x2="50651" y2="67353"/>
                        <a14:backgroundMark x1="63181" y1="48148" x2="52241" y2="58985"/>
                        <a14:backgroundMark x1="52241" y1="58985" x2="52530" y2="59396"/>
                        <a14:backgroundMark x1="54120" y1="30247" x2="35614" y2="43553"/>
                        <a14:backgroundMark x1="55181" y1="28875" x2="42506" y2="18519"/>
                        <a14:backgroundMark x1="74602" y1="55075" x2="68627" y2="65021"/>
                        <a14:backgroundMark x1="68627" y1="65021" x2="62410" y2="69616"/>
                        <a14:backgroundMark x1="58361" y1="81550" x2="61639" y2="81413"/>
                        <a14:backgroundMark x1="61639" y1="81413" x2="63614" y2="79904"/>
                        <a14:backgroundMark x1="70265" y1="71605" x2="73301" y2="73320"/>
                        <a14:backgroundMark x1="73301" y1="73320" x2="75663" y2="70439"/>
                        <a14:backgroundMark x1="75663" y1="70439" x2="75855" y2="69684"/>
                        <a14:backgroundMark x1="73976" y1="67078" x2="72289" y2="71948"/>
                        <a14:backgroundMark x1="72193" y1="67833" x2="72578" y2="74760"/>
                        <a14:backgroundMark x1="72241" y1="67695" x2="72289" y2="68656"/>
                        <a14:backgroundMark x1="81108" y1="54870" x2="77735" y2="69136"/>
                        <a14:backgroundMark x1="76530" y1="62689" x2="75711" y2="68107"/>
                        <a14:backgroundMark x1="75711" y1="68107" x2="75711" y2="68519"/>
                        <a14:backgroundMark x1="76819" y1="62414" x2="76916" y2="67284"/>
                        <a14:backgroundMark x1="76482" y1="61660" x2="76337" y2="68793"/>
                        <a14:backgroundMark x1="49831" y1="32099" x2="46120" y2="31962"/>
                        <a14:backgroundMark x1="46120" y1="31962" x2="38940" y2="36351"/>
                      </a14:backgroundRemoval>
                    </a14:imgEffect>
                  </a14:imgLayer>
                </a14:imgProps>
              </a:ext>
            </a:extLst>
          </a:blip>
          <a:srcRect l="37102" t="28015" r="30373" b="30884"/>
          <a:stretch/>
        </p:blipFill>
        <p:spPr>
          <a:xfrm>
            <a:off x="3400227" y="1656639"/>
            <a:ext cx="5558118" cy="380103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="" xmlns:a16="http://schemas.microsoft.com/office/drawing/2014/main" id="{9FCC2551-E41C-7248-95B9-51C95EE82B7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8771" y1="53224" x2="29157" y2="57476"/>
                        <a14:foregroundMark x1="72482" y1="67147" x2="72675" y2="75034"/>
                        <a14:foregroundMark x1="76723" y1="61385" x2="76337" y2="68519"/>
                        <a14:foregroundMark x1="75373" y1="61866" x2="73880" y2="64746"/>
                        <a14:backgroundMark x1="68337" y1="70165" x2="67470" y2="70165"/>
                        <a14:backgroundMark x1="63904" y1="72016" x2="63181" y2="72908"/>
                        <a14:backgroundMark x1="72867" y1="62620" x2="72289" y2="65021"/>
                        <a14:backgroundMark x1="75084" y1="59534" x2="73687" y2="61934"/>
                        <a14:backgroundMark x1="75759" y1="56996" x2="75711" y2="59808"/>
                        <a14:backgroundMark x1="73157" y1="65706" x2="71133" y2="65912"/>
                        <a14:backgroundMark x1="70506" y1="66667" x2="70554" y2="66804"/>
                        <a14:backgroundMark x1="57012" y1="75789" x2="56530" y2="76269"/>
                        <a14:backgroundMark x1="66699" y1="40741" x2="46554" y2="58711"/>
                        <a14:backgroundMark x1="46554" y1="58711" x2="44434" y2="61454"/>
                        <a14:backgroundMark x1="62747" y1="37586" x2="47518" y2="53155"/>
                        <a14:backgroundMark x1="47518" y1="53155" x2="40241" y2="56790"/>
                        <a14:backgroundMark x1="40241" y1="56790" x2="39952" y2="57202"/>
                        <a14:backgroundMark x1="59759" y1="35254" x2="42747" y2="50754"/>
                        <a14:backgroundMark x1="42747" y1="50754" x2="42699" y2="50686"/>
                        <a14:backgroundMark x1="56048" y1="31001" x2="31084" y2="47325"/>
                      </a14:backgroundRemoval>
                    </a14:imgEffect>
                  </a14:imgLayer>
                </a14:imgProps>
              </a:ext>
            </a:extLst>
          </a:blip>
          <a:srcRect l="46805" t="38969" r="16158" b="15470"/>
          <a:stretch/>
        </p:blipFill>
        <p:spPr>
          <a:xfrm>
            <a:off x="5027222" y="2652745"/>
            <a:ext cx="6329083" cy="4213412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="" xmlns:a16="http://schemas.microsoft.com/office/drawing/2014/main" id="{C6E90EE8-FF8A-F747-8BF1-2EB04995D4A2}"/>
              </a:ext>
            </a:extLst>
          </p:cNvPr>
          <p:cNvSpPr txBox="1"/>
          <p:nvPr/>
        </p:nvSpPr>
        <p:spPr>
          <a:xfrm rot="19269806">
            <a:off x="2170971" y="3903547"/>
            <a:ext cx="768159" cy="769441"/>
          </a:xfrm>
          <a:prstGeom prst="rect">
            <a:avLst/>
          </a:prstGeom>
          <a:noFill/>
          <a:scene3d>
            <a:camera prst="orthographicFront">
              <a:rot lat="3000000" lon="0" rev="0"/>
            </a:camera>
            <a:lightRig rig="threePt" dir="t"/>
          </a:scene3d>
        </p:spPr>
        <p:txBody>
          <a:bodyPr wrap="none" rtlCol="0">
            <a:spAutoFit/>
          </a:bodyPr>
          <a:lstStyle>
            <a:defPPr>
              <a:defRPr lang="nl-NL"/>
            </a:defPPr>
            <a:lvl1pPr algn="ctr"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sz="1100" dirty="0"/>
              <a:t>Min.</a:t>
            </a:r>
          </a:p>
          <a:p>
            <a:r>
              <a:rPr lang="nl-NL" sz="1100" dirty="0"/>
              <a:t>6 </a:t>
            </a:r>
            <a:r>
              <a:rPr lang="nl-NL" sz="1100" dirty="0" err="1"/>
              <a:t>months</a:t>
            </a:r>
            <a:endParaRPr lang="nl-NL" sz="1100" dirty="0"/>
          </a:p>
          <a:p>
            <a:r>
              <a:rPr lang="nl-NL" sz="1100" dirty="0"/>
              <a:t>Max.</a:t>
            </a:r>
          </a:p>
          <a:p>
            <a:r>
              <a:rPr lang="nl-NL" sz="1100" dirty="0"/>
              <a:t>2 </a:t>
            </a:r>
            <a:r>
              <a:rPr lang="nl-NL" sz="1100" dirty="0" err="1"/>
              <a:t>years</a:t>
            </a:r>
            <a:endParaRPr lang="nl-NL" sz="1100" dirty="0"/>
          </a:p>
        </p:txBody>
      </p:sp>
      <p:sp>
        <p:nvSpPr>
          <p:cNvPr id="12" name="Tekstvak 11">
            <a:extLst>
              <a:ext uri="{FF2B5EF4-FFF2-40B4-BE49-F238E27FC236}">
                <a16:creationId xmlns="" xmlns:a16="http://schemas.microsoft.com/office/drawing/2014/main" id="{0F5B4ED3-D1B9-7C49-A2D9-F6CEC6DE90E5}"/>
              </a:ext>
            </a:extLst>
          </p:cNvPr>
          <p:cNvSpPr txBox="1"/>
          <p:nvPr/>
        </p:nvSpPr>
        <p:spPr>
          <a:xfrm rot="19246072">
            <a:off x="3368548" y="4564044"/>
            <a:ext cx="768159" cy="769441"/>
          </a:xfrm>
          <a:prstGeom prst="rect">
            <a:avLst/>
          </a:prstGeom>
          <a:noFill/>
          <a:scene3d>
            <a:camera prst="orthographicFront">
              <a:rot lat="3000000" lon="0" rev="0"/>
            </a:camera>
            <a:lightRig rig="threePt" dir="t"/>
          </a:scene3d>
        </p:spPr>
        <p:txBody>
          <a:bodyPr wrap="none" rtlCol="0">
            <a:spAutoFit/>
          </a:bodyPr>
          <a:lstStyle>
            <a:defPPr>
              <a:defRPr lang="nl-NL"/>
            </a:defPPr>
            <a:lvl1pPr algn="ctr"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sz="1100" dirty="0"/>
              <a:t>Min.</a:t>
            </a:r>
          </a:p>
          <a:p>
            <a:r>
              <a:rPr lang="nl-NL" sz="1100" dirty="0"/>
              <a:t>6 </a:t>
            </a:r>
            <a:r>
              <a:rPr lang="nl-NL" sz="1100" dirty="0" err="1"/>
              <a:t>months</a:t>
            </a:r>
            <a:endParaRPr lang="nl-NL" sz="1100" dirty="0"/>
          </a:p>
          <a:p>
            <a:r>
              <a:rPr lang="nl-NL" sz="1100" dirty="0"/>
              <a:t>Max.</a:t>
            </a:r>
          </a:p>
          <a:p>
            <a:r>
              <a:rPr lang="nl-NL" sz="1100" dirty="0"/>
              <a:t>2 </a:t>
            </a:r>
            <a:r>
              <a:rPr lang="nl-NL" sz="1100" dirty="0" err="1"/>
              <a:t>years</a:t>
            </a:r>
            <a:endParaRPr lang="nl-NL" sz="1100" dirty="0"/>
          </a:p>
        </p:txBody>
      </p:sp>
      <p:sp>
        <p:nvSpPr>
          <p:cNvPr id="9" name="Tekstvak 8">
            <a:extLst>
              <a:ext uri="{FF2B5EF4-FFF2-40B4-BE49-F238E27FC236}">
                <a16:creationId xmlns="" xmlns:a16="http://schemas.microsoft.com/office/drawing/2014/main" id="{C536A2C3-8266-2544-9750-9037BF5E950F}"/>
              </a:ext>
            </a:extLst>
          </p:cNvPr>
          <p:cNvSpPr txBox="1"/>
          <p:nvPr/>
        </p:nvSpPr>
        <p:spPr>
          <a:xfrm rot="19515199">
            <a:off x="10280391" y="3053590"/>
            <a:ext cx="11721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Assessment &amp;</a:t>
            </a:r>
          </a:p>
          <a:p>
            <a:r>
              <a:rPr lang="nl-NL" sz="11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certificate</a:t>
            </a:r>
            <a:endParaRPr lang="nl-NL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34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  <p:bldP spid="5" grpId="0"/>
      <p:bldP spid="6" grpId="0"/>
      <p:bldP spid="7" grpId="0"/>
      <p:bldP spid="8" grpId="0"/>
      <p:bldP spid="11" grpId="0"/>
      <p:bldP spid="13" grpId="0"/>
      <p:bldP spid="10" grpId="0"/>
      <p:bldP spid="12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solidFill>
                  <a:srgbClr val="02B5E7"/>
                </a:solidFill>
              </a:rPr>
              <a:t>Intake Procedure</a:t>
            </a: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 rotWithShape="1">
          <a:blip r:embed="rId3"/>
          <a:srcRect l="40133" t="29881" r="3914" b="11434"/>
          <a:stretch/>
        </p:blipFill>
        <p:spPr>
          <a:xfrm>
            <a:off x="1026695" y="2116942"/>
            <a:ext cx="8630195" cy="446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7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>
                <a:solidFill>
                  <a:srgbClr val="02B5E7"/>
                </a:solidFill>
              </a:rPr>
              <a:t>Lessons</a:t>
            </a:r>
            <a:r>
              <a:rPr lang="nl-NL" dirty="0">
                <a:solidFill>
                  <a:srgbClr val="02B5E7"/>
                </a:solidFill>
              </a:rPr>
              <a:t> </a:t>
            </a:r>
            <a:r>
              <a:rPr lang="nl-NL" dirty="0" err="1">
                <a:solidFill>
                  <a:srgbClr val="02B5E7"/>
                </a:solidFill>
              </a:rPr>
              <a:t>learned</a:t>
            </a:r>
            <a:endParaRPr lang="nl-NL" dirty="0">
              <a:solidFill>
                <a:srgbClr val="02B5E7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14400" y="2205355"/>
            <a:ext cx="10363200" cy="444011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sz="2000" dirty="0"/>
              <a:t>Professional projectmanagement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000" dirty="0" err="1"/>
              <a:t>Diversity</a:t>
            </a:r>
            <a:r>
              <a:rPr lang="nl-NL" sz="2000" dirty="0"/>
              <a:t> in </a:t>
            </a:r>
            <a:r>
              <a:rPr lang="nl-NL" sz="2000" dirty="0" err="1"/>
              <a:t>the</a:t>
            </a:r>
            <a:r>
              <a:rPr lang="nl-NL" sz="2000" dirty="0"/>
              <a:t> projectteam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000" dirty="0"/>
              <a:t>Input of </a:t>
            </a:r>
            <a:r>
              <a:rPr lang="nl-NL" sz="2000" dirty="0" err="1"/>
              <a:t>external</a:t>
            </a:r>
            <a:r>
              <a:rPr lang="nl-NL" sz="2000" dirty="0"/>
              <a:t> expertise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international</a:t>
            </a:r>
            <a:r>
              <a:rPr lang="nl-NL" sz="2000" dirty="0"/>
              <a:t> </a:t>
            </a:r>
            <a:r>
              <a:rPr lang="nl-NL" sz="2000" dirty="0" err="1"/>
              <a:t>inspiration</a:t>
            </a:r>
            <a:r>
              <a:rPr lang="nl-NL" sz="2000" dirty="0"/>
              <a:t> (EJTN)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000" dirty="0" err="1"/>
              <a:t>Neccesity</a:t>
            </a:r>
            <a:r>
              <a:rPr lang="nl-NL" sz="2000" dirty="0"/>
              <a:t> of cooperation </a:t>
            </a:r>
            <a:r>
              <a:rPr lang="nl-NL" sz="2000" dirty="0" err="1"/>
              <a:t>with</a:t>
            </a:r>
            <a:r>
              <a:rPr lang="nl-NL" sz="2000" dirty="0"/>
              <a:t> stakeholders </a:t>
            </a:r>
            <a:r>
              <a:rPr lang="nl-NL" sz="2000" dirty="0" err="1"/>
              <a:t>throughout</a:t>
            </a:r>
            <a:r>
              <a:rPr lang="nl-NL" sz="2000" dirty="0"/>
              <a:t>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whole</a:t>
            </a:r>
            <a:r>
              <a:rPr lang="nl-NL" sz="2000" dirty="0"/>
              <a:t> </a:t>
            </a:r>
            <a:r>
              <a:rPr lang="nl-NL" sz="2000" dirty="0" err="1"/>
              <a:t>Judiciary</a:t>
            </a:r>
            <a:endParaRPr lang="nl-NL" sz="2000" dirty="0"/>
          </a:p>
          <a:p>
            <a:pPr marL="514350" indent="-514350">
              <a:buFont typeface="+mj-lt"/>
              <a:buAutoNum type="arabicPeriod"/>
            </a:pPr>
            <a:r>
              <a:rPr lang="nl-NL" sz="2000" dirty="0"/>
              <a:t>A mandator </a:t>
            </a:r>
            <a:r>
              <a:rPr lang="nl-NL" sz="2000" dirty="0" err="1"/>
              <a:t>who</a:t>
            </a:r>
            <a:r>
              <a:rPr lang="nl-NL" sz="2000" dirty="0"/>
              <a:t> monitors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implementation</a:t>
            </a:r>
            <a:r>
              <a:rPr lang="nl-NL" sz="2000" dirty="0"/>
              <a:t> of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original</a:t>
            </a:r>
            <a:r>
              <a:rPr lang="nl-NL" sz="2000" dirty="0"/>
              <a:t> design  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000" dirty="0" err="1"/>
              <a:t>External</a:t>
            </a:r>
            <a:r>
              <a:rPr lang="nl-NL" sz="2000" dirty="0"/>
              <a:t> </a:t>
            </a:r>
            <a:r>
              <a:rPr lang="nl-NL" sz="2000" dirty="0" err="1"/>
              <a:t>visitation</a:t>
            </a:r>
            <a:r>
              <a:rPr lang="nl-NL" sz="2000" dirty="0"/>
              <a:t> </a:t>
            </a:r>
            <a:r>
              <a:rPr lang="nl-NL" sz="2000" dirty="0" err="1"/>
              <a:t>after</a:t>
            </a:r>
            <a:r>
              <a:rPr lang="nl-NL" sz="2000" dirty="0"/>
              <a:t> </a:t>
            </a:r>
            <a:r>
              <a:rPr lang="nl-NL" sz="2000" dirty="0" err="1"/>
              <a:t>implementation</a:t>
            </a:r>
            <a:endParaRPr lang="nl-NL" sz="2000" dirty="0"/>
          </a:p>
          <a:p>
            <a:endParaRPr lang="nl-NL" sz="2000" dirty="0"/>
          </a:p>
        </p:txBody>
      </p:sp>
      <p:pic>
        <p:nvPicPr>
          <p:cNvPr id="6" name="Afbeelding 5" descr="Afbeelding met binnen&#10;&#10;&#10;&#10;Automatisch gegenereerde beschrijving">
            <a:extLst>
              <a:ext uri="{FF2B5EF4-FFF2-40B4-BE49-F238E27FC236}">
                <a16:creationId xmlns="" xmlns:a16="http://schemas.microsoft.com/office/drawing/2014/main" id="{E659481C-7F6A-CE4C-9F5A-AD83DFFFDD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63" b="97268" l="6173" r="96120">
                        <a14:foregroundMark x1="93298" y1="41530" x2="95238" y2="51366"/>
                        <a14:foregroundMark x1="95238" y1="51366" x2="88183" y2="86612"/>
                        <a14:foregroundMark x1="88183" y1="86612" x2="84303" y2="95628"/>
                        <a14:foregroundMark x1="84303" y1="95628" x2="77954" y2="97268"/>
                        <a14:foregroundMark x1="96120" y1="40437" x2="94709" y2="65847"/>
                        <a14:foregroundMark x1="81834" y1="27322" x2="81129" y2="31148"/>
                        <a14:foregroundMark x1="8818" y1="40984" x2="6173" y2="42077"/>
                        <a14:foregroundMark x1="11993" y1="23224" x2="11993" y2="30601"/>
                        <a14:foregroundMark x1="12169" y1="20765" x2="12522" y2="27869"/>
                        <a14:foregroundMark x1="17813" y1="25956" x2="16755" y2="30601"/>
                        <a14:foregroundMark x1="23104" y1="26230" x2="22751" y2="31967"/>
                        <a14:foregroundMark x1="28042" y1="25683" x2="27337" y2="32514"/>
                        <a14:foregroundMark x1="32628" y1="24863" x2="32099" y2="32240"/>
                        <a14:foregroundMark x1="37390" y1="25137" x2="35273" y2="30328"/>
                        <a14:foregroundMark x1="42152" y1="25683" x2="42681" y2="31694"/>
                        <a14:foregroundMark x1="50265" y1="21311" x2="50794" y2="31421"/>
                        <a14:foregroundMark x1="56614" y1="25956" x2="55908" y2="31694"/>
                        <a14:foregroundMark x1="61552" y1="24863" x2="61728" y2="32240"/>
                        <a14:foregroundMark x1="64198" y1="26503" x2="64903" y2="31148"/>
                        <a14:foregroundMark x1="68430" y1="26230" x2="68959" y2="30874"/>
                        <a14:foregroundMark x1="75132" y1="25137" x2="75661" y2="319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142" y="3927590"/>
            <a:ext cx="4539731" cy="293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72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399" y="1292470"/>
            <a:ext cx="11126420" cy="712177"/>
          </a:xfrm>
        </p:spPr>
        <p:txBody>
          <a:bodyPr>
            <a:normAutofit fontScale="90000"/>
          </a:bodyPr>
          <a:lstStyle/>
          <a:p>
            <a:r>
              <a:rPr lang="nl-NL" dirty="0" err="1">
                <a:solidFill>
                  <a:srgbClr val="02B5E7"/>
                </a:solidFill>
              </a:rPr>
              <a:t>Weaknesses</a:t>
            </a:r>
            <a:r>
              <a:rPr lang="nl-NL" dirty="0">
                <a:solidFill>
                  <a:srgbClr val="02B5E7"/>
                </a:solidFill>
              </a:rPr>
              <a:t> </a:t>
            </a:r>
            <a:r>
              <a:rPr lang="nl-NL" dirty="0" err="1">
                <a:solidFill>
                  <a:srgbClr val="02B5E7"/>
                </a:solidFill>
              </a:rPr>
              <a:t>and</a:t>
            </a:r>
            <a:r>
              <a:rPr lang="nl-NL" dirty="0">
                <a:solidFill>
                  <a:srgbClr val="02B5E7"/>
                </a:solidFill>
              </a:rPr>
              <a:t> </a:t>
            </a:r>
            <a:r>
              <a:rPr lang="nl-NL" dirty="0" err="1">
                <a:solidFill>
                  <a:srgbClr val="02B5E7"/>
                </a:solidFill>
              </a:rPr>
              <a:t>strengths</a:t>
            </a:r>
            <a:r>
              <a:rPr lang="nl-NL" dirty="0">
                <a:solidFill>
                  <a:srgbClr val="02B5E7"/>
                </a:solidFill>
              </a:rPr>
              <a:t> of </a:t>
            </a:r>
            <a:r>
              <a:rPr lang="nl-NL" dirty="0" err="1">
                <a:solidFill>
                  <a:srgbClr val="02B5E7"/>
                </a:solidFill>
              </a:rPr>
              <a:t>the</a:t>
            </a:r>
            <a:r>
              <a:rPr lang="nl-NL" dirty="0">
                <a:solidFill>
                  <a:srgbClr val="02B5E7"/>
                </a:solidFill>
              </a:rPr>
              <a:t> training </a:t>
            </a:r>
            <a:r>
              <a:rPr lang="nl-NL" dirty="0" err="1">
                <a:solidFill>
                  <a:srgbClr val="02B5E7"/>
                </a:solidFill>
              </a:rPr>
              <a:t>programme</a:t>
            </a:r>
            <a:endParaRPr lang="nl-NL" dirty="0">
              <a:solidFill>
                <a:srgbClr val="02B5E7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sz="2000" b="1" dirty="0" err="1"/>
              <a:t>Weaknesses</a:t>
            </a:r>
            <a:endParaRPr lang="nl-NL" sz="2000" b="1" dirty="0"/>
          </a:p>
          <a:p>
            <a:r>
              <a:rPr lang="nl-NL" sz="2000" dirty="0"/>
              <a:t>Complex planning </a:t>
            </a:r>
            <a:r>
              <a:rPr lang="nl-NL" sz="2000" dirty="0" smtClean="0"/>
              <a:t>system </a:t>
            </a:r>
            <a:endParaRPr lang="nl-NL" sz="2000" dirty="0"/>
          </a:p>
          <a:p>
            <a:r>
              <a:rPr lang="nl-NL" sz="2000" dirty="0"/>
              <a:t>No </a:t>
            </a:r>
            <a:r>
              <a:rPr lang="nl-NL" sz="2000" dirty="0" err="1"/>
              <a:t>participation</a:t>
            </a:r>
            <a:r>
              <a:rPr lang="nl-NL" sz="2000" dirty="0"/>
              <a:t> of trainees </a:t>
            </a:r>
            <a:r>
              <a:rPr lang="nl-NL" sz="2000" dirty="0" err="1"/>
              <a:t>directly</a:t>
            </a:r>
            <a:r>
              <a:rPr lang="nl-NL" sz="2000" dirty="0"/>
              <a:t> </a:t>
            </a:r>
            <a:r>
              <a:rPr lang="nl-NL" sz="2000" dirty="0" err="1"/>
              <a:t>from</a:t>
            </a:r>
            <a:r>
              <a:rPr lang="nl-NL" sz="2000" dirty="0"/>
              <a:t> </a:t>
            </a:r>
            <a:r>
              <a:rPr lang="nl-NL" sz="2000" dirty="0" err="1"/>
              <a:t>the</a:t>
            </a:r>
            <a:r>
              <a:rPr lang="nl-NL" sz="2000" dirty="0"/>
              <a:t> University (</a:t>
            </a:r>
            <a:r>
              <a:rPr lang="nl-NL" sz="2000" dirty="0" err="1"/>
              <a:t>losing</a:t>
            </a:r>
            <a:r>
              <a:rPr lang="nl-NL" sz="2000" dirty="0"/>
              <a:t> </a:t>
            </a:r>
            <a:r>
              <a:rPr lang="nl-NL" sz="2000" dirty="0" err="1"/>
              <a:t>unique</a:t>
            </a:r>
            <a:r>
              <a:rPr lang="nl-NL" sz="2000" dirty="0"/>
              <a:t> </a:t>
            </a:r>
            <a:r>
              <a:rPr lang="nl-NL" sz="2000" dirty="0" err="1"/>
              <a:t>talents</a:t>
            </a:r>
            <a:r>
              <a:rPr lang="nl-NL" sz="2000" dirty="0"/>
              <a:t>)</a:t>
            </a:r>
          </a:p>
          <a:p>
            <a:endParaRPr lang="nl-NL" sz="2000" dirty="0"/>
          </a:p>
          <a:p>
            <a:r>
              <a:rPr lang="nl-NL" sz="2000" b="1" dirty="0" err="1"/>
              <a:t>Strengths</a:t>
            </a:r>
            <a:endParaRPr lang="nl-NL" sz="2000" b="1" dirty="0"/>
          </a:p>
          <a:p>
            <a:r>
              <a:rPr lang="nl-NL" sz="2000" dirty="0"/>
              <a:t>A low failure </a:t>
            </a:r>
            <a:r>
              <a:rPr lang="nl-NL" sz="2000" dirty="0" err="1"/>
              <a:t>rate</a:t>
            </a:r>
            <a:endParaRPr lang="nl-NL" sz="2000" dirty="0"/>
          </a:p>
          <a:p>
            <a:r>
              <a:rPr lang="nl-NL" sz="2000" dirty="0" err="1"/>
              <a:t>Tailor</a:t>
            </a:r>
            <a:r>
              <a:rPr lang="nl-NL" sz="2000" dirty="0"/>
              <a:t> made</a:t>
            </a:r>
          </a:p>
          <a:p>
            <a:r>
              <a:rPr lang="nl-NL" sz="2000" dirty="0"/>
              <a:t>Uniform </a:t>
            </a:r>
            <a:r>
              <a:rPr lang="nl-NL" sz="2000" dirty="0" err="1"/>
              <a:t>and</a:t>
            </a:r>
            <a:r>
              <a:rPr lang="nl-NL" sz="2000" dirty="0"/>
              <a:t> independent </a:t>
            </a:r>
            <a:r>
              <a:rPr lang="nl-NL" sz="2000" dirty="0" err="1"/>
              <a:t>assesment</a:t>
            </a:r>
            <a:r>
              <a:rPr lang="nl-NL" sz="2000" dirty="0"/>
              <a:t> </a:t>
            </a:r>
          </a:p>
          <a:p>
            <a:r>
              <a:rPr lang="nl-NL" sz="2000" dirty="0" err="1"/>
              <a:t>Diversity</a:t>
            </a:r>
            <a:r>
              <a:rPr lang="nl-NL" sz="2000" dirty="0"/>
              <a:t> (</a:t>
            </a:r>
            <a:r>
              <a:rPr lang="nl-NL" sz="2000" dirty="0" err="1"/>
              <a:t>sharing</a:t>
            </a:r>
            <a:r>
              <a:rPr lang="nl-NL" sz="2000" dirty="0"/>
              <a:t> </a:t>
            </a:r>
            <a:r>
              <a:rPr lang="nl-NL" sz="2000" dirty="0" err="1"/>
              <a:t>knowledge</a:t>
            </a:r>
            <a:r>
              <a:rPr lang="nl-NL" sz="2000" dirty="0"/>
              <a:t>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legal</a:t>
            </a:r>
            <a:r>
              <a:rPr lang="nl-NL" sz="2000" dirty="0"/>
              <a:t> </a:t>
            </a:r>
            <a:r>
              <a:rPr lang="nl-NL" sz="2000" dirty="0" err="1"/>
              <a:t>experience</a:t>
            </a:r>
            <a:r>
              <a:rPr lang="nl-NL" sz="2000" dirty="0"/>
              <a:t>)</a:t>
            </a:r>
          </a:p>
          <a:p>
            <a:r>
              <a:rPr lang="nl-NL" sz="2000" dirty="0"/>
              <a:t>Flexibility</a:t>
            </a:r>
          </a:p>
          <a:p>
            <a:r>
              <a:rPr lang="nl-NL" sz="2000" dirty="0" err="1"/>
              <a:t>Internships</a:t>
            </a:r>
            <a:r>
              <a:rPr lang="nl-NL" sz="2000" dirty="0"/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73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5279" y="1262271"/>
            <a:ext cx="10363200" cy="712177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02B5E7"/>
                </a:solidFill>
              </a:rPr>
              <a:t> 3 most importants </a:t>
            </a:r>
            <a:r>
              <a:rPr lang="nl-NL" sz="3600" dirty="0" err="1">
                <a:solidFill>
                  <a:srgbClr val="02B5E7"/>
                </a:solidFill>
              </a:rPr>
              <a:t>ingredients</a:t>
            </a:r>
            <a:r>
              <a:rPr lang="nl-NL" sz="3600" dirty="0">
                <a:solidFill>
                  <a:srgbClr val="02B5E7"/>
                </a:solidFill>
              </a:rPr>
              <a:t> </a:t>
            </a:r>
            <a:r>
              <a:rPr lang="nl-NL" sz="3600" dirty="0" err="1">
                <a:solidFill>
                  <a:srgbClr val="02B5E7"/>
                </a:solidFill>
              </a:rPr>
              <a:t>for</a:t>
            </a:r>
            <a:r>
              <a:rPr lang="nl-NL" sz="3600" dirty="0">
                <a:solidFill>
                  <a:srgbClr val="02B5E7"/>
                </a:solidFill>
              </a:rPr>
              <a:t> succes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sz="2000" dirty="0" err="1"/>
              <a:t>Clear</a:t>
            </a:r>
            <a:r>
              <a:rPr lang="nl-NL" sz="2000" dirty="0"/>
              <a:t> </a:t>
            </a:r>
            <a:r>
              <a:rPr lang="nl-NL" sz="2000" dirty="0" err="1"/>
              <a:t>vision</a:t>
            </a:r>
            <a:r>
              <a:rPr lang="nl-NL" sz="2000" dirty="0"/>
              <a:t> of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organisation</a:t>
            </a:r>
            <a:r>
              <a:rPr lang="nl-NL" sz="2000" dirty="0"/>
              <a:t> (</a:t>
            </a:r>
            <a:r>
              <a:rPr lang="nl-NL" sz="2000" dirty="0" err="1"/>
              <a:t>f.e</a:t>
            </a:r>
            <a:r>
              <a:rPr lang="nl-NL" sz="2000" dirty="0"/>
              <a:t>.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judge</a:t>
            </a:r>
            <a:r>
              <a:rPr lang="nl-NL" sz="2000" dirty="0"/>
              <a:t> as generalist or a specialist?)</a:t>
            </a:r>
          </a:p>
          <a:p>
            <a:pPr marL="457200" indent="-457200">
              <a:buAutoNum type="arabicPeriod"/>
            </a:pPr>
            <a:r>
              <a:rPr lang="nl-NL" sz="2000" dirty="0" err="1"/>
              <a:t>Profiles</a:t>
            </a:r>
            <a:r>
              <a:rPr lang="nl-NL" sz="2000" dirty="0"/>
              <a:t> </a:t>
            </a:r>
            <a:r>
              <a:rPr lang="nl-NL" sz="2000" dirty="0" err="1"/>
              <a:t>for</a:t>
            </a:r>
            <a:r>
              <a:rPr lang="nl-NL" sz="2000" dirty="0"/>
              <a:t> </a:t>
            </a:r>
            <a:r>
              <a:rPr lang="nl-NL" sz="2000" dirty="0" err="1"/>
              <a:t>judges</a:t>
            </a:r>
            <a:r>
              <a:rPr lang="nl-NL" sz="2000" dirty="0"/>
              <a:t> </a:t>
            </a:r>
            <a:r>
              <a:rPr lang="nl-NL" sz="2000" dirty="0" err="1"/>
              <a:t>who</a:t>
            </a:r>
            <a:r>
              <a:rPr lang="nl-NL" sz="2000" dirty="0"/>
              <a:t> </a:t>
            </a:r>
            <a:r>
              <a:rPr lang="nl-NL" sz="2000" dirty="0" err="1"/>
              <a:t>respond</a:t>
            </a:r>
            <a:r>
              <a:rPr lang="nl-NL" sz="2000" dirty="0"/>
              <a:t>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expectations</a:t>
            </a:r>
            <a:r>
              <a:rPr lang="nl-NL" sz="2000" dirty="0"/>
              <a:t> of society </a:t>
            </a:r>
          </a:p>
          <a:p>
            <a:pPr marL="457200" indent="-457200">
              <a:buAutoNum type="arabicPeriod"/>
            </a:pPr>
            <a:r>
              <a:rPr lang="nl-NL" sz="2000" dirty="0"/>
              <a:t>An </a:t>
            </a:r>
            <a:r>
              <a:rPr lang="nl-NL" sz="2000" dirty="0" err="1"/>
              <a:t>inspiring</a:t>
            </a:r>
            <a:r>
              <a:rPr lang="nl-NL" sz="2000" dirty="0"/>
              <a:t> </a:t>
            </a:r>
            <a:r>
              <a:rPr lang="nl-NL" sz="2000" dirty="0" err="1"/>
              <a:t>educational</a:t>
            </a:r>
            <a:r>
              <a:rPr lang="nl-NL" sz="2000" dirty="0"/>
              <a:t> </a:t>
            </a:r>
            <a:r>
              <a:rPr lang="nl-NL" sz="2000" dirty="0" err="1"/>
              <a:t>philosophy</a:t>
            </a:r>
            <a:endParaRPr lang="nl-NL" sz="2000" dirty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97808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gras, meisje&#10;&#10;&#10;&#10;Automatisch gegenereerde beschrijving">
            <a:extLst>
              <a:ext uri="{FF2B5EF4-FFF2-40B4-BE49-F238E27FC236}">
                <a16:creationId xmlns="" xmlns:a16="http://schemas.microsoft.com/office/drawing/2014/main" id="{5D95D5D0-4AB3-A948-8E74-57A083A693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61" y="0"/>
            <a:ext cx="12264722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52800" y="3105228"/>
            <a:ext cx="10363200" cy="712177"/>
          </a:xfrm>
        </p:spPr>
        <p:txBody>
          <a:bodyPr>
            <a:noAutofit/>
          </a:bodyPr>
          <a:lstStyle/>
          <a:p>
            <a:r>
              <a:rPr lang="nl-NL" sz="8000" dirty="0" err="1">
                <a:solidFill>
                  <a:schemeClr val="bg1"/>
                </a:solidFill>
              </a:rPr>
              <a:t>Questions</a:t>
            </a:r>
            <a:r>
              <a:rPr lang="nl-NL" sz="80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2878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In case of </a:t>
            </a:r>
            <a:r>
              <a:rPr lang="nl-NL" dirty="0" err="1" smtClean="0"/>
              <a:t>questions</a:t>
            </a:r>
            <a:r>
              <a:rPr lang="nl-NL" dirty="0" smtClean="0"/>
              <a:t> I </a:t>
            </a:r>
            <a:r>
              <a:rPr lang="nl-NL" dirty="0" err="1" smtClean="0"/>
              <a:t>can</a:t>
            </a:r>
            <a:r>
              <a:rPr lang="nl-NL" dirty="0" smtClean="0"/>
              <a:t> show </a:t>
            </a:r>
            <a:r>
              <a:rPr lang="nl-NL" dirty="0" err="1" smtClean="0"/>
              <a:t>one</a:t>
            </a:r>
            <a:r>
              <a:rPr lang="nl-NL" dirty="0" smtClean="0"/>
              <a:t> of </a:t>
            </a:r>
            <a:r>
              <a:rPr lang="nl-NL" dirty="0" err="1" smtClean="0"/>
              <a:t>the</a:t>
            </a:r>
            <a:r>
              <a:rPr lang="nl-NL" dirty="0" smtClean="0"/>
              <a:t> below sheets!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281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Summary </a:t>
            </a:r>
            <a:r>
              <a:rPr lang="nl-NL" dirty="0" err="1"/>
              <a:t>initial</a:t>
            </a:r>
            <a:r>
              <a:rPr lang="nl-NL" dirty="0"/>
              <a:t> training </a:t>
            </a:r>
            <a:r>
              <a:rPr lang="nl-NL" dirty="0" err="1"/>
              <a:t>programme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err="1"/>
              <a:t>Self</a:t>
            </a:r>
            <a:r>
              <a:rPr lang="nl-NL" dirty="0"/>
              <a:t> </a:t>
            </a:r>
            <a:r>
              <a:rPr lang="nl-NL" dirty="0" err="1"/>
              <a:t>directed</a:t>
            </a:r>
            <a:r>
              <a:rPr lang="nl-NL" dirty="0"/>
              <a:t> </a:t>
            </a:r>
            <a:r>
              <a:rPr lang="nl-NL" dirty="0" err="1"/>
              <a:t>learning</a:t>
            </a: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Modular </a:t>
            </a:r>
            <a:r>
              <a:rPr lang="nl-NL" dirty="0" err="1"/>
              <a:t>structure</a:t>
            </a: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Training on </a:t>
            </a:r>
            <a:r>
              <a:rPr lang="nl-NL" dirty="0" err="1"/>
              <a:t>the</a:t>
            </a:r>
            <a:r>
              <a:rPr lang="nl-NL" dirty="0"/>
              <a:t> job (70%)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err="1"/>
              <a:t>Tailor</a:t>
            </a:r>
            <a:r>
              <a:rPr lang="nl-NL" dirty="0"/>
              <a:t> made curriculum (</a:t>
            </a:r>
            <a:r>
              <a:rPr lang="nl-NL" dirty="0" err="1"/>
              <a:t>learning</a:t>
            </a:r>
            <a:r>
              <a:rPr lang="nl-NL" dirty="0"/>
              <a:t> </a:t>
            </a:r>
            <a:r>
              <a:rPr lang="nl-NL" dirty="0" err="1"/>
              <a:t>activities</a:t>
            </a:r>
            <a:r>
              <a:rPr lang="nl-NL" dirty="0"/>
              <a:t>, </a:t>
            </a:r>
            <a:r>
              <a:rPr lang="nl-NL" dirty="0" err="1"/>
              <a:t>internships</a:t>
            </a:r>
            <a:r>
              <a:rPr lang="nl-NL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err="1"/>
              <a:t>Length</a:t>
            </a:r>
            <a:r>
              <a:rPr lang="nl-NL" dirty="0"/>
              <a:t>: min. </a:t>
            </a:r>
            <a:r>
              <a:rPr lang="nl-NL" dirty="0" err="1"/>
              <a:t>one</a:t>
            </a:r>
            <a:r>
              <a:rPr lang="nl-NL" dirty="0"/>
              <a:t> </a:t>
            </a:r>
            <a:r>
              <a:rPr lang="nl-NL" dirty="0" err="1"/>
              <a:t>year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max. </a:t>
            </a:r>
            <a:r>
              <a:rPr lang="nl-NL" dirty="0" err="1"/>
              <a:t>four</a:t>
            </a:r>
            <a:r>
              <a:rPr lang="nl-NL" dirty="0"/>
              <a:t> </a:t>
            </a:r>
            <a:r>
              <a:rPr lang="nl-NL" dirty="0" err="1"/>
              <a:t>years</a:t>
            </a:r>
            <a:r>
              <a:rPr lang="nl-NL" dirty="0"/>
              <a:t>, </a:t>
            </a:r>
            <a:r>
              <a:rPr lang="nl-NL" dirty="0" err="1"/>
              <a:t>one-three</a:t>
            </a:r>
            <a:r>
              <a:rPr lang="nl-NL" dirty="0"/>
              <a:t> </a:t>
            </a:r>
            <a:r>
              <a:rPr lang="nl-NL" dirty="0" err="1"/>
              <a:t>working</a:t>
            </a:r>
            <a:r>
              <a:rPr lang="nl-NL" dirty="0"/>
              <a:t> environments</a:t>
            </a:r>
          </a:p>
        </p:txBody>
      </p:sp>
    </p:spTree>
    <p:extLst>
      <p:ext uri="{BB962C8B-B14F-4D97-AF65-F5344CB8AC3E}">
        <p14:creationId xmlns:p14="http://schemas.microsoft.com/office/powerpoint/2010/main" val="301027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295" y="1187116"/>
            <a:ext cx="9545052" cy="516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3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solidFill>
                  <a:srgbClr val="02B5E7"/>
                </a:solidFill>
              </a:rPr>
              <a:t>Agenda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sz="2000" dirty="0" err="1"/>
              <a:t>Introductory</a:t>
            </a:r>
            <a:r>
              <a:rPr lang="nl-NL" sz="2000" dirty="0"/>
              <a:t> </a:t>
            </a:r>
            <a:r>
              <a:rPr lang="nl-NL" sz="2000" dirty="0" err="1"/>
              <a:t>remarks</a:t>
            </a:r>
            <a:endParaRPr lang="nl-NL" sz="2000" dirty="0"/>
          </a:p>
          <a:p>
            <a:pPr marL="514350" indent="-514350">
              <a:buFont typeface="+mj-lt"/>
              <a:buAutoNum type="arabicPeriod"/>
            </a:pPr>
            <a:r>
              <a:rPr lang="nl-NL" sz="2000" dirty="0"/>
              <a:t>Context </a:t>
            </a:r>
            <a:r>
              <a:rPr lang="nl-NL" sz="2000" dirty="0" err="1"/>
              <a:t>and</a:t>
            </a:r>
            <a:r>
              <a:rPr lang="nl-NL" sz="2000" dirty="0"/>
              <a:t> organigram of </a:t>
            </a:r>
            <a:r>
              <a:rPr lang="nl-NL" sz="2000" dirty="0" err="1"/>
              <a:t>the</a:t>
            </a:r>
            <a:r>
              <a:rPr lang="nl-NL" sz="2000" dirty="0"/>
              <a:t> Dutch system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000" dirty="0" err="1"/>
              <a:t>Funding</a:t>
            </a:r>
            <a:r>
              <a:rPr lang="nl-NL" sz="2000" dirty="0"/>
              <a:t> of </a:t>
            </a:r>
            <a:r>
              <a:rPr lang="nl-NL" sz="2000" dirty="0" err="1"/>
              <a:t>the</a:t>
            </a:r>
            <a:r>
              <a:rPr lang="nl-NL" sz="2000" dirty="0"/>
              <a:t> Dutch system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000" dirty="0"/>
              <a:t>The new recruitment procedure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000" dirty="0"/>
              <a:t>The </a:t>
            </a:r>
            <a:r>
              <a:rPr lang="nl-NL" sz="2000" dirty="0" err="1"/>
              <a:t>realisation</a:t>
            </a:r>
            <a:r>
              <a:rPr lang="nl-NL" sz="2000" dirty="0"/>
              <a:t> of a new </a:t>
            </a:r>
            <a:r>
              <a:rPr lang="nl-NL" sz="2000" dirty="0" err="1"/>
              <a:t>Initial</a:t>
            </a:r>
            <a:r>
              <a:rPr lang="nl-NL" sz="2000" dirty="0"/>
              <a:t> training </a:t>
            </a:r>
            <a:r>
              <a:rPr lang="nl-NL" sz="2000" dirty="0" err="1"/>
              <a:t>programme</a:t>
            </a:r>
            <a:r>
              <a:rPr lang="nl-NL" sz="2000" dirty="0"/>
              <a:t> </a:t>
            </a:r>
            <a:r>
              <a:rPr lang="nl-NL" sz="2000" dirty="0" err="1"/>
              <a:t>for</a:t>
            </a:r>
            <a:r>
              <a:rPr lang="nl-NL" sz="2000" dirty="0"/>
              <a:t> </a:t>
            </a:r>
            <a:r>
              <a:rPr lang="nl-NL" sz="2000" dirty="0" err="1"/>
              <a:t>judges</a:t>
            </a:r>
            <a:endParaRPr lang="nl-NL" sz="2000" dirty="0"/>
          </a:p>
          <a:p>
            <a:pPr marL="514350" indent="-514350">
              <a:buFont typeface="+mj-lt"/>
              <a:buAutoNum type="arabicPeriod"/>
            </a:pPr>
            <a:r>
              <a:rPr lang="nl-NL" sz="2000" dirty="0"/>
              <a:t>The </a:t>
            </a:r>
            <a:r>
              <a:rPr lang="nl-NL" sz="2000" dirty="0" err="1"/>
              <a:t>initial</a:t>
            </a:r>
            <a:r>
              <a:rPr lang="nl-NL" sz="2000" dirty="0"/>
              <a:t> training </a:t>
            </a:r>
            <a:r>
              <a:rPr lang="nl-NL" sz="2000" dirty="0" err="1"/>
              <a:t>programme</a:t>
            </a:r>
            <a:r>
              <a:rPr lang="nl-NL" sz="2000" dirty="0"/>
              <a:t> </a:t>
            </a:r>
            <a:r>
              <a:rPr lang="nl-NL" sz="2000" dirty="0" err="1"/>
              <a:t>for</a:t>
            </a:r>
            <a:r>
              <a:rPr lang="nl-NL" sz="2000" dirty="0"/>
              <a:t> </a:t>
            </a:r>
            <a:r>
              <a:rPr lang="nl-NL" sz="2000" dirty="0" err="1"/>
              <a:t>judges</a:t>
            </a:r>
            <a:endParaRPr lang="nl-NL" sz="2000" dirty="0"/>
          </a:p>
          <a:p>
            <a:pPr marL="514350" indent="-514350">
              <a:buFont typeface="+mj-lt"/>
              <a:buAutoNum type="arabicPeriod"/>
            </a:pPr>
            <a:r>
              <a:rPr lang="nl-NL" sz="2000" dirty="0"/>
              <a:t>The intake procedure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000" dirty="0" err="1"/>
              <a:t>Lessons</a:t>
            </a:r>
            <a:r>
              <a:rPr lang="nl-NL" sz="2000" dirty="0"/>
              <a:t> </a:t>
            </a:r>
            <a:r>
              <a:rPr lang="nl-NL" sz="2000" dirty="0" err="1"/>
              <a:t>learned</a:t>
            </a:r>
            <a:r>
              <a:rPr lang="nl-NL" sz="20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000" dirty="0" err="1"/>
              <a:t>Weaknesses</a:t>
            </a:r>
            <a:r>
              <a:rPr lang="nl-NL" sz="2000" dirty="0"/>
              <a:t>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strengths</a:t>
            </a:r>
            <a:endParaRPr lang="nl-NL" sz="2000" dirty="0"/>
          </a:p>
          <a:p>
            <a:pPr marL="514350" indent="-514350">
              <a:buFont typeface="+mj-lt"/>
              <a:buAutoNum type="arabicPeriod"/>
            </a:pPr>
            <a:r>
              <a:rPr lang="nl-NL" sz="2000" dirty="0"/>
              <a:t>Summary (3 most important </a:t>
            </a:r>
            <a:r>
              <a:rPr lang="nl-NL" sz="2000" dirty="0" err="1"/>
              <a:t>ingredients</a:t>
            </a:r>
            <a:r>
              <a:rPr lang="nl-NL" sz="2000" dirty="0"/>
              <a:t> </a:t>
            </a:r>
            <a:r>
              <a:rPr lang="nl-NL" sz="2000" dirty="0" err="1"/>
              <a:t>for</a:t>
            </a:r>
            <a:r>
              <a:rPr lang="nl-NL" sz="2000" dirty="0"/>
              <a:t> succes)</a:t>
            </a:r>
          </a:p>
        </p:txBody>
      </p:sp>
    </p:spTree>
    <p:extLst>
      <p:ext uri="{BB962C8B-B14F-4D97-AF65-F5344CB8AC3E}">
        <p14:creationId xmlns:p14="http://schemas.microsoft.com/office/powerpoint/2010/main" val="143344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Assesment</a:t>
            </a:r>
            <a:r>
              <a:rPr lang="nl-NL" dirty="0"/>
              <a:t>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14400" y="2215662"/>
            <a:ext cx="10363200" cy="415305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National assessment committee (uniformity)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Digital portfolio (responsibility trainee judge)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Transparency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Quality (</a:t>
            </a:r>
            <a:r>
              <a:rPr lang="en-US" dirty="0" err="1"/>
              <a:t>i.a</a:t>
            </a:r>
            <a:r>
              <a:rPr lang="en-US" dirty="0"/>
              <a:t>. validity and reliability)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Optimizing quality/preventing biases</a:t>
            </a:r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251284" y="4475747"/>
            <a:ext cx="6015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Group processes/Group think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Judgement and decision-making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Evidence based (feedback)</a:t>
            </a:r>
          </a:p>
        </p:txBody>
      </p:sp>
    </p:spTree>
    <p:extLst>
      <p:ext uri="{BB962C8B-B14F-4D97-AF65-F5344CB8AC3E}">
        <p14:creationId xmlns:p14="http://schemas.microsoft.com/office/powerpoint/2010/main" val="159537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231F20"/>
                </a:solidFill>
              </a:rPr>
              <a:t>D Theme: Magistracy/</a:t>
            </a:r>
            <a:r>
              <a:rPr lang="en-GB" dirty="0" err="1">
                <a:solidFill>
                  <a:srgbClr val="231F20"/>
                </a:solidFill>
              </a:rPr>
              <a:t>Professionalisation</a:t>
            </a:r>
            <a:r>
              <a:rPr lang="en-GB" dirty="0">
                <a:solidFill>
                  <a:srgbClr val="231F20"/>
                </a:solidFill>
              </a:rPr>
              <a:t>/Policy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613325"/>
            <a:ext cx="9737557" cy="319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1645397"/>
            <a:ext cx="10363200" cy="712177"/>
          </a:xfrm>
        </p:spPr>
        <p:txBody>
          <a:bodyPr>
            <a:normAutofit fontScale="90000"/>
          </a:bodyPr>
          <a:lstStyle/>
          <a:p>
            <a:r>
              <a:rPr lang="nl-NL" dirty="0"/>
              <a:t>Learning </a:t>
            </a:r>
            <a:r>
              <a:rPr lang="nl-NL" dirty="0" err="1"/>
              <a:t>activities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specific</a:t>
            </a:r>
            <a:r>
              <a:rPr lang="nl-NL" dirty="0"/>
              <a:t> focus on </a:t>
            </a:r>
            <a:r>
              <a:rPr lang="nl-NL" dirty="0" err="1"/>
              <a:t>magistracy</a:t>
            </a:r>
            <a:r>
              <a:rPr lang="nl-NL" dirty="0"/>
              <a:t>/</a:t>
            </a:r>
            <a:r>
              <a:rPr lang="nl-NL" dirty="0" err="1"/>
              <a:t>integrity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14400" y="2793178"/>
            <a:ext cx="10363200" cy="444011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 err="1"/>
              <a:t>Introduction</a:t>
            </a:r>
            <a:r>
              <a:rPr lang="nl-NL" dirty="0"/>
              <a:t> week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err="1"/>
              <a:t>Where</a:t>
            </a:r>
            <a:r>
              <a:rPr lang="nl-NL" dirty="0"/>
              <a:t> do I stand as a </a:t>
            </a:r>
            <a:r>
              <a:rPr lang="nl-NL" dirty="0" err="1"/>
              <a:t>judge</a:t>
            </a:r>
            <a:r>
              <a:rPr lang="nl-NL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The independent </a:t>
            </a:r>
            <a:r>
              <a:rPr lang="nl-NL" dirty="0" err="1"/>
              <a:t>judge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international</a:t>
            </a:r>
            <a:r>
              <a:rPr lang="nl-NL" dirty="0"/>
              <a:t> </a:t>
            </a:r>
            <a:r>
              <a:rPr lang="nl-NL" dirty="0" err="1"/>
              <a:t>perspective</a:t>
            </a:r>
            <a:r>
              <a:rPr lang="nl-NL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err="1"/>
              <a:t>Structure</a:t>
            </a:r>
            <a:r>
              <a:rPr lang="nl-NL" dirty="0"/>
              <a:t> of </a:t>
            </a:r>
            <a:r>
              <a:rPr lang="nl-NL" dirty="0" err="1"/>
              <a:t>organisation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financing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Judiciary</a:t>
            </a: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View </a:t>
            </a:r>
            <a:r>
              <a:rPr lang="nl-NL" dirty="0" err="1"/>
              <a:t>from</a:t>
            </a:r>
            <a:r>
              <a:rPr lang="nl-NL" dirty="0"/>
              <a:t> society on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Judiciary</a:t>
            </a: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Professional </a:t>
            </a:r>
            <a:r>
              <a:rPr lang="nl-NL" dirty="0" err="1"/>
              <a:t>ethics</a:t>
            </a:r>
            <a:r>
              <a:rPr lang="nl-NL" dirty="0"/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23044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Integrity</a:t>
            </a:r>
            <a:r>
              <a:rPr lang="nl-NL" dirty="0"/>
              <a:t> in </a:t>
            </a:r>
            <a:r>
              <a:rPr lang="nl-NL" dirty="0" err="1"/>
              <a:t>other</a:t>
            </a:r>
            <a:r>
              <a:rPr lang="nl-NL" dirty="0"/>
              <a:t> </a:t>
            </a:r>
            <a:r>
              <a:rPr lang="nl-NL" dirty="0" err="1"/>
              <a:t>learning</a:t>
            </a:r>
            <a:r>
              <a:rPr lang="nl-NL" dirty="0"/>
              <a:t> </a:t>
            </a:r>
            <a:r>
              <a:rPr lang="nl-NL" dirty="0" err="1"/>
              <a:t>activities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Intervision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Training in </a:t>
            </a:r>
            <a:r>
              <a:rPr lang="nl-NL" dirty="0" err="1"/>
              <a:t>chambering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Training in court </a:t>
            </a:r>
            <a:r>
              <a:rPr lang="nl-NL" dirty="0" err="1"/>
              <a:t>sessions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Training in cooperation </a:t>
            </a:r>
            <a:r>
              <a:rPr lang="nl-NL" dirty="0" err="1"/>
              <a:t>and</a:t>
            </a:r>
            <a:r>
              <a:rPr lang="nl-NL" dirty="0"/>
              <a:t> feedback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during</a:t>
            </a:r>
            <a:r>
              <a:rPr lang="nl-NL" dirty="0"/>
              <a:t> </a:t>
            </a:r>
            <a:r>
              <a:rPr lang="nl-NL" dirty="0" err="1"/>
              <a:t>evaluation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practical trainer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core</a:t>
            </a:r>
            <a:r>
              <a:rPr lang="nl-NL" dirty="0"/>
              <a:t> trainer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91790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Training on professional </a:t>
            </a:r>
            <a:r>
              <a:rPr lang="nl-NL" dirty="0" err="1"/>
              <a:t>ethics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Trainers: </a:t>
            </a:r>
            <a:r>
              <a:rPr lang="nl-NL" dirty="0" err="1"/>
              <a:t>academic</a:t>
            </a:r>
            <a:r>
              <a:rPr lang="nl-NL" dirty="0"/>
              <a:t> researcher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judge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Location</a:t>
            </a:r>
            <a:r>
              <a:rPr lang="nl-NL" dirty="0"/>
              <a:t>: </a:t>
            </a:r>
            <a:r>
              <a:rPr lang="nl-NL" dirty="0" err="1"/>
              <a:t>outside</a:t>
            </a:r>
            <a:r>
              <a:rPr lang="nl-NL" dirty="0"/>
              <a:t> </a:t>
            </a:r>
            <a:r>
              <a:rPr lang="nl-NL" dirty="0" err="1"/>
              <a:t>working</a:t>
            </a:r>
            <a:r>
              <a:rPr lang="nl-NL" dirty="0"/>
              <a:t> environment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isolated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other</a:t>
            </a:r>
            <a:r>
              <a:rPr lang="nl-NL" dirty="0"/>
              <a:t> </a:t>
            </a:r>
            <a:r>
              <a:rPr lang="nl-NL" dirty="0" err="1"/>
              <a:t>groups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Participants</a:t>
            </a:r>
            <a:r>
              <a:rPr lang="nl-NL" dirty="0"/>
              <a:t>: trainee </a:t>
            </a:r>
            <a:r>
              <a:rPr lang="nl-NL" dirty="0" err="1"/>
              <a:t>judges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experienced</a:t>
            </a:r>
            <a:r>
              <a:rPr lang="nl-NL" dirty="0"/>
              <a:t> </a:t>
            </a:r>
            <a:r>
              <a:rPr lang="nl-NL" dirty="0" err="1"/>
              <a:t>judges</a:t>
            </a:r>
            <a:r>
              <a:rPr lang="nl-NL" dirty="0"/>
              <a:t>, max. 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Timing: last half </a:t>
            </a:r>
            <a:r>
              <a:rPr lang="nl-NL" dirty="0" err="1"/>
              <a:t>year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programme</a:t>
            </a:r>
            <a:endParaRPr lang="nl-NL" dirty="0"/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NL" dirty="0">
                <a:sym typeface="Wingdings" panose="05000000000000000000" pitchFamily="2" charset="2"/>
              </a:rPr>
              <a:t>Safe </a:t>
            </a:r>
            <a:r>
              <a:rPr lang="nl-NL" dirty="0" err="1">
                <a:sym typeface="Wingdings" panose="05000000000000000000" pitchFamily="2" charset="2"/>
              </a:rPr>
              <a:t>learning</a:t>
            </a:r>
            <a:r>
              <a:rPr lang="nl-NL" dirty="0">
                <a:sym typeface="Wingdings" panose="05000000000000000000" pitchFamily="2" charset="2"/>
              </a:rPr>
              <a:t> environment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9698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Analysing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ethical</a:t>
            </a:r>
            <a:r>
              <a:rPr lang="nl-NL" dirty="0"/>
              <a:t> dilemma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Concrete, </a:t>
            </a:r>
            <a:r>
              <a:rPr lang="nl-NL" dirty="0" err="1"/>
              <a:t>actual</a:t>
            </a:r>
            <a:r>
              <a:rPr lang="nl-NL" dirty="0"/>
              <a:t> </a:t>
            </a:r>
            <a:r>
              <a:rPr lang="nl-NL" dirty="0" err="1"/>
              <a:t>situation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Legal question v. </a:t>
            </a:r>
            <a:r>
              <a:rPr lang="nl-NL" dirty="0" err="1"/>
              <a:t>ethical</a:t>
            </a:r>
            <a:r>
              <a:rPr lang="nl-NL" dirty="0"/>
              <a:t> question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Interests</a:t>
            </a:r>
            <a:r>
              <a:rPr lang="nl-NL" dirty="0"/>
              <a:t>: </a:t>
            </a:r>
            <a:r>
              <a:rPr lang="nl-NL" dirty="0" err="1"/>
              <a:t>Institutional</a:t>
            </a:r>
            <a:r>
              <a:rPr lang="nl-NL" dirty="0"/>
              <a:t> </a:t>
            </a:r>
            <a:r>
              <a:rPr lang="nl-NL" dirty="0" err="1"/>
              <a:t>values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interests</a:t>
            </a:r>
            <a:r>
              <a:rPr lang="nl-NL" dirty="0"/>
              <a:t>, </a:t>
            </a:r>
            <a:r>
              <a:rPr lang="nl-NL" dirty="0" err="1"/>
              <a:t>values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interests</a:t>
            </a:r>
            <a:r>
              <a:rPr lang="nl-NL" dirty="0"/>
              <a:t> of </a:t>
            </a:r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parties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Rules: Codes of </a:t>
            </a:r>
            <a:r>
              <a:rPr lang="nl-NL" dirty="0" err="1"/>
              <a:t>conduct</a:t>
            </a:r>
            <a:r>
              <a:rPr lang="nl-NL" dirty="0"/>
              <a:t>, </a:t>
            </a:r>
            <a:r>
              <a:rPr lang="nl-NL" dirty="0" err="1"/>
              <a:t>traditions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/or </a:t>
            </a:r>
            <a:r>
              <a:rPr lang="nl-NL" dirty="0" err="1"/>
              <a:t>unwritten</a:t>
            </a:r>
            <a:r>
              <a:rPr lang="nl-NL" dirty="0"/>
              <a:t> </a:t>
            </a:r>
            <a:r>
              <a:rPr lang="nl-NL" dirty="0" err="1"/>
              <a:t>rules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Description</a:t>
            </a:r>
            <a:r>
              <a:rPr lang="nl-NL" dirty="0"/>
              <a:t> of most </a:t>
            </a:r>
            <a:r>
              <a:rPr lang="nl-NL" dirty="0" err="1"/>
              <a:t>radical</a:t>
            </a:r>
            <a:r>
              <a:rPr lang="nl-NL" dirty="0"/>
              <a:t> </a:t>
            </a:r>
            <a:r>
              <a:rPr lang="nl-NL" dirty="0" err="1"/>
              <a:t>positions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Individual</a:t>
            </a:r>
            <a:r>
              <a:rPr lang="nl-NL" dirty="0"/>
              <a:t> views of </a:t>
            </a:r>
            <a:r>
              <a:rPr lang="nl-NL" dirty="0" err="1"/>
              <a:t>participants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2478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>
                <a:solidFill>
                  <a:srgbClr val="02B5E7"/>
                </a:solidFill>
              </a:rPr>
              <a:t>Introductory</a:t>
            </a:r>
            <a:r>
              <a:rPr lang="nl-NL" dirty="0">
                <a:solidFill>
                  <a:srgbClr val="02B5E7"/>
                </a:solidFill>
              </a:rPr>
              <a:t> </a:t>
            </a:r>
            <a:r>
              <a:rPr lang="nl-NL" dirty="0" err="1">
                <a:solidFill>
                  <a:srgbClr val="02B5E7"/>
                </a:solidFill>
              </a:rPr>
              <a:t>remarks</a:t>
            </a:r>
            <a:endParaRPr lang="nl-NL" dirty="0">
              <a:solidFill>
                <a:srgbClr val="02B5E7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14400" y="2206331"/>
            <a:ext cx="10363200" cy="444011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sz="2000" dirty="0"/>
              <a:t>New </a:t>
            </a:r>
            <a:r>
              <a:rPr lang="nl-NL" sz="2000" dirty="0" err="1"/>
              <a:t>judges</a:t>
            </a:r>
            <a:r>
              <a:rPr lang="nl-NL" sz="2000" dirty="0"/>
              <a:t> are </a:t>
            </a:r>
            <a:r>
              <a:rPr lang="nl-NL" sz="2000" dirty="0" err="1"/>
              <a:t>being</a:t>
            </a:r>
            <a:r>
              <a:rPr lang="nl-NL" sz="2000" dirty="0"/>
              <a:t> </a:t>
            </a:r>
            <a:r>
              <a:rPr lang="nl-NL" sz="2000" dirty="0" err="1"/>
              <a:t>recruted</a:t>
            </a:r>
            <a:r>
              <a:rPr lang="nl-NL" sz="2000" dirty="0"/>
              <a:t>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trained</a:t>
            </a:r>
            <a:r>
              <a:rPr lang="nl-NL" sz="2000" dirty="0"/>
              <a:t> </a:t>
            </a:r>
            <a:r>
              <a:rPr lang="nl-NL" sz="2000" b="1" dirty="0"/>
              <a:t>as generalist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not</a:t>
            </a:r>
            <a:r>
              <a:rPr lang="nl-NL" sz="2000" dirty="0"/>
              <a:t> as specialist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000" dirty="0" err="1"/>
              <a:t>Therefore</a:t>
            </a:r>
            <a:r>
              <a:rPr lang="nl-NL" sz="2000" dirty="0"/>
              <a:t> in </a:t>
            </a:r>
            <a:r>
              <a:rPr lang="nl-NL" sz="2000" dirty="0" err="1"/>
              <a:t>the</a:t>
            </a:r>
            <a:r>
              <a:rPr lang="nl-NL" sz="2000" dirty="0"/>
              <a:t> Dutch system </a:t>
            </a:r>
            <a:r>
              <a:rPr lang="nl-NL" sz="2000" dirty="0" err="1"/>
              <a:t>there</a:t>
            </a:r>
            <a:r>
              <a:rPr lang="nl-NL" sz="2000" dirty="0"/>
              <a:t> is </a:t>
            </a:r>
            <a:r>
              <a:rPr lang="nl-NL" sz="2000" b="1" dirty="0"/>
              <a:t>no </a:t>
            </a:r>
            <a:r>
              <a:rPr lang="nl-NL" sz="2000" b="1" dirty="0" err="1"/>
              <a:t>difference</a:t>
            </a:r>
            <a:r>
              <a:rPr lang="nl-NL" sz="2000" b="1" dirty="0"/>
              <a:t> </a:t>
            </a:r>
            <a:r>
              <a:rPr lang="nl-NL" sz="2000" dirty="0"/>
              <a:t>made </a:t>
            </a:r>
            <a:r>
              <a:rPr lang="nl-NL" sz="2000" dirty="0" err="1"/>
              <a:t>for</a:t>
            </a:r>
            <a:r>
              <a:rPr lang="nl-NL" sz="2000" dirty="0"/>
              <a:t> recruitment, training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career</a:t>
            </a:r>
            <a:r>
              <a:rPr lang="nl-NL" sz="2000" dirty="0"/>
              <a:t> of new </a:t>
            </a:r>
            <a:r>
              <a:rPr lang="nl-NL" sz="2000" dirty="0" err="1"/>
              <a:t>administrative</a:t>
            </a:r>
            <a:r>
              <a:rPr lang="nl-NL" sz="2000" dirty="0"/>
              <a:t> </a:t>
            </a:r>
            <a:r>
              <a:rPr lang="nl-NL" sz="2000" dirty="0" err="1"/>
              <a:t>judges</a:t>
            </a:r>
            <a:r>
              <a:rPr lang="nl-NL" sz="2000" dirty="0"/>
              <a:t>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other</a:t>
            </a:r>
            <a:r>
              <a:rPr lang="nl-NL" sz="2000" dirty="0"/>
              <a:t> </a:t>
            </a:r>
            <a:r>
              <a:rPr lang="nl-NL" sz="2000" dirty="0" err="1"/>
              <a:t>judges</a:t>
            </a:r>
            <a:r>
              <a:rPr lang="nl-NL" sz="20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000" dirty="0"/>
              <a:t>The </a:t>
            </a:r>
            <a:r>
              <a:rPr lang="nl-NL" sz="2000" dirty="0" err="1"/>
              <a:t>potential</a:t>
            </a:r>
            <a:r>
              <a:rPr lang="nl-NL" sz="2000" dirty="0"/>
              <a:t> field of conflict, </a:t>
            </a:r>
            <a:r>
              <a:rPr lang="nl-NL" sz="2000" dirty="0" err="1"/>
              <a:t>that</a:t>
            </a:r>
            <a:r>
              <a:rPr lang="nl-NL" sz="2000" dirty="0"/>
              <a:t> </a:t>
            </a:r>
            <a:r>
              <a:rPr lang="nl-NL" sz="2000" dirty="0" err="1"/>
              <a:t>administrative</a:t>
            </a:r>
            <a:r>
              <a:rPr lang="nl-NL" sz="2000" dirty="0"/>
              <a:t> </a:t>
            </a:r>
            <a:r>
              <a:rPr lang="nl-NL" sz="2000" dirty="0" err="1"/>
              <a:t>judges</a:t>
            </a:r>
            <a:r>
              <a:rPr lang="nl-NL" sz="2000" dirty="0"/>
              <a:t> </a:t>
            </a:r>
            <a:r>
              <a:rPr lang="nl-NL" sz="2000" dirty="0" err="1"/>
              <a:t>who</a:t>
            </a:r>
            <a:r>
              <a:rPr lang="nl-NL" sz="2000" dirty="0"/>
              <a:t> control </a:t>
            </a:r>
            <a:r>
              <a:rPr lang="nl-NL" sz="2000" dirty="0" err="1"/>
              <a:t>decisions</a:t>
            </a:r>
            <a:r>
              <a:rPr lang="nl-NL" sz="2000" dirty="0"/>
              <a:t> of </a:t>
            </a:r>
            <a:r>
              <a:rPr lang="nl-NL" sz="2000" dirty="0" err="1"/>
              <a:t>governmental</a:t>
            </a:r>
            <a:r>
              <a:rPr lang="nl-NL" sz="2000" dirty="0"/>
              <a:t> </a:t>
            </a:r>
            <a:r>
              <a:rPr lang="nl-NL" sz="2000" dirty="0" err="1"/>
              <a:t>bodies</a:t>
            </a:r>
            <a:r>
              <a:rPr lang="nl-NL" sz="2000" dirty="0"/>
              <a:t> are </a:t>
            </a:r>
            <a:r>
              <a:rPr lang="nl-NL" sz="2000" dirty="0" err="1"/>
              <a:t>depending</a:t>
            </a:r>
            <a:r>
              <a:rPr lang="nl-NL" sz="2000" dirty="0"/>
              <a:t> on </a:t>
            </a:r>
            <a:r>
              <a:rPr lang="nl-NL" sz="2000" dirty="0" err="1"/>
              <a:t>governmental</a:t>
            </a:r>
            <a:r>
              <a:rPr lang="nl-NL" sz="2000" dirty="0"/>
              <a:t> </a:t>
            </a:r>
            <a:r>
              <a:rPr lang="nl-NL" sz="2000" dirty="0" err="1"/>
              <a:t>endowments</a:t>
            </a:r>
            <a:r>
              <a:rPr lang="nl-NL" sz="2000" dirty="0"/>
              <a:t> </a:t>
            </a:r>
            <a:r>
              <a:rPr lang="nl-NL" sz="2000" dirty="0" err="1"/>
              <a:t>for</a:t>
            </a:r>
            <a:r>
              <a:rPr lang="nl-NL" sz="2000" dirty="0"/>
              <a:t> </a:t>
            </a:r>
            <a:r>
              <a:rPr lang="nl-NL" sz="2000" dirty="0" err="1"/>
              <a:t>their</a:t>
            </a:r>
            <a:r>
              <a:rPr lang="nl-NL" sz="2000" dirty="0"/>
              <a:t> training, has </a:t>
            </a:r>
            <a:r>
              <a:rPr lang="nl-NL" sz="2000" dirty="0" err="1"/>
              <a:t>not</a:t>
            </a:r>
            <a:r>
              <a:rPr lang="nl-NL" sz="2000" dirty="0"/>
              <a:t> </a:t>
            </a:r>
            <a:r>
              <a:rPr lang="nl-NL" sz="2000" dirty="0" err="1"/>
              <a:t>posed</a:t>
            </a:r>
            <a:r>
              <a:rPr lang="nl-NL" sz="2000" dirty="0"/>
              <a:t> </a:t>
            </a:r>
            <a:r>
              <a:rPr lang="nl-NL" sz="2000" dirty="0" err="1"/>
              <a:t>any</a:t>
            </a:r>
            <a:r>
              <a:rPr lang="nl-NL" sz="2000" dirty="0"/>
              <a:t> issues in </a:t>
            </a:r>
            <a:r>
              <a:rPr lang="nl-NL" sz="2000" dirty="0" err="1"/>
              <a:t>the</a:t>
            </a:r>
            <a:r>
              <a:rPr lang="nl-NL" sz="2000" dirty="0"/>
              <a:t> Netherlands </a:t>
            </a:r>
            <a:r>
              <a:rPr lang="nl-NL" sz="2000" dirty="0" err="1"/>
              <a:t>so</a:t>
            </a:r>
            <a:r>
              <a:rPr lang="nl-NL" sz="2000" dirty="0"/>
              <a:t> far. </a:t>
            </a:r>
          </a:p>
        </p:txBody>
      </p:sp>
    </p:spTree>
    <p:extLst>
      <p:ext uri="{BB962C8B-B14F-4D97-AF65-F5344CB8AC3E}">
        <p14:creationId xmlns:p14="http://schemas.microsoft.com/office/powerpoint/2010/main" val="293771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rgbClr val="02B5E7"/>
                </a:solidFill>
              </a:rPr>
              <a:t>Context of </a:t>
            </a:r>
            <a:r>
              <a:rPr lang="nl-NL" dirty="0" err="1">
                <a:solidFill>
                  <a:srgbClr val="02B5E7"/>
                </a:solidFill>
              </a:rPr>
              <a:t>the</a:t>
            </a:r>
            <a:r>
              <a:rPr lang="nl-NL" dirty="0">
                <a:solidFill>
                  <a:srgbClr val="02B5E7"/>
                </a:solidFill>
              </a:rPr>
              <a:t> Dutch system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14400" y="2215662"/>
            <a:ext cx="6625389" cy="4440115"/>
          </a:xfrm>
        </p:spPr>
        <p:txBody>
          <a:bodyPr/>
          <a:lstStyle/>
          <a:p>
            <a:r>
              <a:rPr lang="nl-NL" sz="2800" b="1" dirty="0"/>
              <a:t>The Netherlands</a:t>
            </a:r>
            <a:endParaRPr lang="nl-NL" sz="2800" b="1" dirty="0">
              <a:cs typeface="Tahoma"/>
            </a:endParaRPr>
          </a:p>
          <a:p>
            <a:endParaRPr lang="nl-NL" b="1" dirty="0">
              <a:cs typeface="Tahom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cs typeface="Tahoma"/>
              </a:rPr>
              <a:t>17 </a:t>
            </a:r>
            <a:r>
              <a:rPr lang="nl-NL" sz="2000" dirty="0" err="1">
                <a:cs typeface="Tahoma"/>
              </a:rPr>
              <a:t>million</a:t>
            </a:r>
            <a:r>
              <a:rPr lang="nl-NL" sz="2000" dirty="0">
                <a:cs typeface="Tahoma"/>
              </a:rPr>
              <a:t> </a:t>
            </a:r>
            <a:r>
              <a:rPr lang="nl-NL" sz="2000" dirty="0" err="1">
                <a:cs typeface="Tahoma"/>
              </a:rPr>
              <a:t>inhabitants</a:t>
            </a:r>
            <a:r>
              <a:rPr lang="nl-NL" sz="2000" dirty="0">
                <a:cs typeface="Tahoma"/>
              </a:rPr>
              <a:t> in </a:t>
            </a:r>
            <a:r>
              <a:rPr lang="nl-NL" sz="2000" dirty="0" err="1">
                <a:cs typeface="Tahoma"/>
              </a:rPr>
              <a:t>the</a:t>
            </a:r>
            <a:r>
              <a:rPr lang="nl-NL" sz="2000" dirty="0">
                <a:cs typeface="Tahoma"/>
              </a:rPr>
              <a:t> Netherlands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cs typeface="Tahoma"/>
              </a:rPr>
              <a:t>11 district courts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cs typeface="Tahoma"/>
              </a:rPr>
              <a:t>4 courts of appeal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cs typeface="Tahoma"/>
              </a:rPr>
              <a:t>3 </a:t>
            </a:r>
            <a:r>
              <a:rPr lang="nl-NL" sz="2000" dirty="0" err="1">
                <a:cs typeface="Tahoma"/>
              </a:rPr>
              <a:t>specialised</a:t>
            </a:r>
            <a:r>
              <a:rPr lang="nl-NL" sz="2000" dirty="0">
                <a:cs typeface="Tahoma"/>
              </a:rPr>
              <a:t> courts of appeal </a:t>
            </a:r>
            <a:r>
              <a:rPr lang="nl-NL" sz="2000" dirty="0" err="1">
                <a:cs typeface="Tahoma"/>
              </a:rPr>
              <a:t>for</a:t>
            </a:r>
            <a:r>
              <a:rPr lang="nl-NL" sz="2000" dirty="0">
                <a:cs typeface="Tahoma"/>
              </a:rPr>
              <a:t> </a:t>
            </a:r>
            <a:r>
              <a:rPr lang="nl-NL" sz="2000" dirty="0" err="1">
                <a:cs typeface="Tahoma"/>
              </a:rPr>
              <a:t>administrative</a:t>
            </a:r>
            <a:r>
              <a:rPr lang="nl-NL" sz="2000" dirty="0">
                <a:cs typeface="Tahoma"/>
              </a:rPr>
              <a:t> cases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cs typeface="Tahoma"/>
              </a:rPr>
              <a:t>1 </a:t>
            </a:r>
            <a:r>
              <a:rPr lang="nl-NL" sz="2000" dirty="0" err="1">
                <a:cs typeface="Tahoma"/>
              </a:rPr>
              <a:t>supreme</a:t>
            </a:r>
            <a:r>
              <a:rPr lang="nl-NL" sz="2000" dirty="0">
                <a:cs typeface="Tahoma"/>
              </a:rPr>
              <a:t> court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004" y="2276475"/>
            <a:ext cx="3092240" cy="40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93102" y="1292470"/>
            <a:ext cx="10363200" cy="712177"/>
          </a:xfrm>
        </p:spPr>
        <p:txBody>
          <a:bodyPr/>
          <a:lstStyle/>
          <a:p>
            <a:pPr>
              <a:defRPr/>
            </a:pPr>
            <a:r>
              <a:rPr lang="nl-NL" dirty="0">
                <a:solidFill>
                  <a:srgbClr val="02B5E7"/>
                </a:solidFill>
                <a:cs typeface="Tahoma"/>
              </a:rPr>
              <a:t> The Courts </a:t>
            </a:r>
            <a:r>
              <a:rPr lang="nl-NL" dirty="0" err="1">
                <a:solidFill>
                  <a:srgbClr val="02B5E7"/>
                </a:solidFill>
                <a:cs typeface="Tahoma"/>
              </a:rPr>
              <a:t>and</a:t>
            </a:r>
            <a:r>
              <a:rPr lang="nl-NL" dirty="0">
                <a:solidFill>
                  <a:srgbClr val="02B5E7"/>
                </a:solidFill>
                <a:cs typeface="Tahoma"/>
              </a:rPr>
              <a:t> Council of State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14400" y="2215662"/>
            <a:ext cx="10363200" cy="4642338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9"/>
          <a:stretch/>
        </p:blipFill>
        <p:spPr>
          <a:xfrm>
            <a:off x="1019175" y="2276475"/>
            <a:ext cx="7117131" cy="419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4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rgbClr val="02B5E7"/>
                </a:solidFill>
              </a:rPr>
              <a:t>The </a:t>
            </a:r>
            <a:r>
              <a:rPr lang="nl-NL" dirty="0" err="1">
                <a:solidFill>
                  <a:srgbClr val="02B5E7"/>
                </a:solidFill>
              </a:rPr>
              <a:t>independant</a:t>
            </a:r>
            <a:r>
              <a:rPr lang="nl-NL" dirty="0">
                <a:solidFill>
                  <a:srgbClr val="02B5E7"/>
                </a:solidFill>
              </a:rPr>
              <a:t> Council of State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/>
              <a:t>A budget </a:t>
            </a:r>
            <a:r>
              <a:rPr lang="nl-NL" sz="2000" b="1" dirty="0" err="1"/>
              <a:t>directly</a:t>
            </a:r>
            <a:r>
              <a:rPr lang="nl-NL" sz="2000" b="1" dirty="0"/>
              <a:t> </a:t>
            </a:r>
            <a:r>
              <a:rPr lang="nl-NL" sz="2000" b="1" dirty="0" err="1"/>
              <a:t>from</a:t>
            </a:r>
            <a:r>
              <a:rPr lang="nl-NL" sz="2000" b="1" dirty="0"/>
              <a:t> </a:t>
            </a:r>
            <a:r>
              <a:rPr lang="nl-NL" sz="2000" b="1" dirty="0" err="1"/>
              <a:t>the</a:t>
            </a:r>
            <a:r>
              <a:rPr lang="nl-NL" sz="2000" b="1" dirty="0"/>
              <a:t> House of </a:t>
            </a:r>
            <a:r>
              <a:rPr lang="nl-NL" sz="2000" b="1" dirty="0" err="1"/>
              <a:t>Representatives</a:t>
            </a:r>
            <a:endParaRPr lang="nl-NL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 err="1"/>
              <a:t>Two</a:t>
            </a:r>
            <a:r>
              <a:rPr lang="nl-NL" sz="2000" b="1" dirty="0"/>
              <a:t> separate </a:t>
            </a:r>
            <a:r>
              <a:rPr lang="nl-NL" sz="2000" b="1" dirty="0" err="1"/>
              <a:t>divisions</a:t>
            </a:r>
            <a:r>
              <a:rPr lang="nl-NL" sz="2000" b="1" dirty="0"/>
              <a:t>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dirty="0"/>
              <a:t>An </a:t>
            </a:r>
            <a:r>
              <a:rPr lang="nl-NL" dirty="0" err="1"/>
              <a:t>advisary</a:t>
            </a:r>
            <a:r>
              <a:rPr lang="nl-NL" dirty="0"/>
              <a:t> </a:t>
            </a:r>
            <a:r>
              <a:rPr lang="nl-NL" dirty="0" err="1"/>
              <a:t>division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government</a:t>
            </a:r>
            <a:endParaRPr lang="nl-NL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NL" dirty="0"/>
              <a:t>A </a:t>
            </a:r>
            <a:r>
              <a:rPr lang="nl-NL" dirty="0" err="1"/>
              <a:t>judging</a:t>
            </a:r>
            <a:r>
              <a:rPr lang="nl-NL" dirty="0"/>
              <a:t> </a:t>
            </a:r>
            <a:r>
              <a:rPr lang="nl-NL" dirty="0" err="1"/>
              <a:t>division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specific</a:t>
            </a:r>
            <a:r>
              <a:rPr lang="nl-NL" dirty="0"/>
              <a:t> </a:t>
            </a:r>
            <a:r>
              <a:rPr lang="nl-NL" dirty="0" err="1"/>
              <a:t>administrative</a:t>
            </a:r>
            <a:r>
              <a:rPr lang="nl-NL" dirty="0"/>
              <a:t> cases in appeal (</a:t>
            </a:r>
            <a:r>
              <a:rPr lang="nl-NL" dirty="0" err="1"/>
              <a:t>f.e</a:t>
            </a:r>
            <a:r>
              <a:rPr lang="nl-NL" dirty="0"/>
              <a:t>. cases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foreigners</a:t>
            </a:r>
            <a:r>
              <a:rPr lang="nl-NL" dirty="0"/>
              <a:t>) </a:t>
            </a:r>
            <a:r>
              <a:rPr lang="nl-NL" dirty="0" err="1"/>
              <a:t>and</a:t>
            </a:r>
            <a:r>
              <a:rPr lang="nl-NL" dirty="0"/>
              <a:t> in first </a:t>
            </a:r>
            <a:r>
              <a:rPr lang="nl-NL" dirty="0" err="1"/>
              <a:t>instance</a:t>
            </a:r>
            <a:r>
              <a:rPr lang="nl-NL" dirty="0"/>
              <a:t> cases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environmental</a:t>
            </a:r>
            <a:r>
              <a:rPr lang="nl-NL" dirty="0"/>
              <a:t> planning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The council </a:t>
            </a:r>
            <a:r>
              <a:rPr lang="nl-NL" sz="2000" dirty="0" err="1"/>
              <a:t>judges</a:t>
            </a:r>
            <a:r>
              <a:rPr lang="nl-NL" sz="2000" dirty="0"/>
              <a:t> are </a:t>
            </a:r>
            <a:r>
              <a:rPr lang="nl-NL" sz="2000" b="1" dirty="0" err="1"/>
              <a:t>appointed</a:t>
            </a:r>
            <a:r>
              <a:rPr lang="nl-NL" sz="2000" b="1" dirty="0"/>
              <a:t> </a:t>
            </a:r>
            <a:r>
              <a:rPr lang="nl-NL" sz="2000" b="1" dirty="0" err="1"/>
              <a:t>directly</a:t>
            </a:r>
            <a:r>
              <a:rPr lang="nl-NL" sz="2000" b="1" dirty="0"/>
              <a:t> </a:t>
            </a:r>
            <a:r>
              <a:rPr lang="nl-NL" sz="2000" b="1" dirty="0" err="1"/>
              <a:t>by</a:t>
            </a:r>
            <a:r>
              <a:rPr lang="nl-NL" sz="2000" b="1" dirty="0"/>
              <a:t> </a:t>
            </a:r>
            <a:r>
              <a:rPr lang="nl-NL" sz="2000" b="1" dirty="0" err="1"/>
              <a:t>the</a:t>
            </a:r>
            <a:r>
              <a:rPr lang="nl-NL" sz="2000" b="1" dirty="0"/>
              <a:t> Council of State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These </a:t>
            </a:r>
            <a:r>
              <a:rPr lang="nl-NL" sz="2000" dirty="0" err="1"/>
              <a:t>judges</a:t>
            </a:r>
            <a:r>
              <a:rPr lang="nl-NL" sz="2000" dirty="0"/>
              <a:t> are professors of </a:t>
            </a:r>
            <a:r>
              <a:rPr lang="nl-NL" sz="2000" dirty="0" err="1"/>
              <a:t>university</a:t>
            </a:r>
            <a:r>
              <a:rPr lang="nl-NL" sz="2000" dirty="0"/>
              <a:t>, ex-</a:t>
            </a:r>
            <a:r>
              <a:rPr lang="nl-NL" sz="2000" dirty="0" err="1"/>
              <a:t>lawyers</a:t>
            </a:r>
            <a:r>
              <a:rPr lang="nl-NL" sz="2000" dirty="0"/>
              <a:t> </a:t>
            </a:r>
            <a:r>
              <a:rPr lang="nl-NL" sz="2000" dirty="0" err="1"/>
              <a:t>and</a:t>
            </a:r>
            <a:r>
              <a:rPr lang="nl-NL" sz="2000" dirty="0"/>
              <a:t> ex-</a:t>
            </a:r>
            <a:r>
              <a:rPr lang="nl-NL" sz="2000" dirty="0" err="1"/>
              <a:t>judges</a:t>
            </a:r>
            <a:r>
              <a:rPr lang="nl-NL" sz="2000" dirty="0"/>
              <a:t> </a:t>
            </a:r>
            <a:r>
              <a:rPr lang="nl-NL" sz="2000" dirty="0" err="1"/>
              <a:t>from</a:t>
            </a:r>
            <a:r>
              <a:rPr lang="nl-NL" sz="2000" dirty="0"/>
              <a:t> </a:t>
            </a:r>
            <a:r>
              <a:rPr lang="nl-NL" sz="2000" dirty="0" err="1"/>
              <a:t>within</a:t>
            </a:r>
            <a:r>
              <a:rPr lang="nl-NL" sz="2000" dirty="0"/>
              <a:t>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Judiciary</a:t>
            </a: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 err="1"/>
              <a:t>Internal</a:t>
            </a:r>
            <a:r>
              <a:rPr lang="nl-NL" sz="2000" b="1" dirty="0"/>
              <a:t> on-</a:t>
            </a:r>
            <a:r>
              <a:rPr lang="nl-NL" sz="2000" b="1" dirty="0" err="1"/>
              <a:t>the</a:t>
            </a:r>
            <a:r>
              <a:rPr lang="nl-NL" sz="2000" b="1" dirty="0"/>
              <a:t>-job training </a:t>
            </a:r>
            <a:r>
              <a:rPr lang="nl-NL" sz="2000" dirty="0" err="1"/>
              <a:t>for</a:t>
            </a:r>
            <a:r>
              <a:rPr lang="nl-NL" sz="2000" dirty="0"/>
              <a:t> these </a:t>
            </a:r>
            <a:r>
              <a:rPr lang="nl-NL" sz="2000" dirty="0" err="1"/>
              <a:t>judges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67294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98" y="2092723"/>
            <a:ext cx="1970116" cy="197011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nl-NL" dirty="0">
                <a:solidFill>
                  <a:srgbClr val="02B5E7"/>
                </a:solidFill>
                <a:cs typeface="Tahoma"/>
              </a:rPr>
              <a:t>The Council </a:t>
            </a:r>
            <a:r>
              <a:rPr lang="nl-NL" dirty="0" err="1">
                <a:solidFill>
                  <a:srgbClr val="02B5E7"/>
                </a:solidFill>
                <a:cs typeface="Tahoma"/>
              </a:rPr>
              <a:t>for</a:t>
            </a:r>
            <a:r>
              <a:rPr lang="nl-NL" dirty="0">
                <a:solidFill>
                  <a:srgbClr val="02B5E7"/>
                </a:solidFill>
                <a:cs typeface="Tahoma"/>
              </a:rPr>
              <a:t> </a:t>
            </a:r>
            <a:r>
              <a:rPr lang="nl-NL" dirty="0" err="1">
                <a:solidFill>
                  <a:srgbClr val="02B5E7"/>
                </a:solidFill>
                <a:cs typeface="Tahoma"/>
              </a:rPr>
              <a:t>the</a:t>
            </a:r>
            <a:r>
              <a:rPr lang="nl-NL" dirty="0">
                <a:solidFill>
                  <a:srgbClr val="02B5E7"/>
                </a:solidFill>
                <a:cs typeface="Tahoma"/>
              </a:rPr>
              <a:t> </a:t>
            </a:r>
            <a:r>
              <a:rPr lang="nl-NL" dirty="0" err="1">
                <a:solidFill>
                  <a:srgbClr val="02B5E7"/>
                </a:solidFill>
                <a:cs typeface="Tahoma"/>
              </a:rPr>
              <a:t>Judiciary</a:t>
            </a:r>
            <a:r>
              <a:rPr lang="nl-NL" dirty="0">
                <a:solidFill>
                  <a:srgbClr val="02B5E7"/>
                </a:solidFill>
                <a:cs typeface="Tahoma"/>
              </a:rPr>
              <a:t> (2002)</a:t>
            </a:r>
          </a:p>
        </p:txBody>
      </p:sp>
      <p:grpSp>
        <p:nvGrpSpPr>
          <p:cNvPr id="5" name="Groep 4"/>
          <p:cNvGrpSpPr/>
          <p:nvPr/>
        </p:nvGrpSpPr>
        <p:grpSpPr>
          <a:xfrm>
            <a:off x="1019175" y="2276475"/>
            <a:ext cx="8108302" cy="3721768"/>
            <a:chOff x="1232979" y="1163780"/>
            <a:chExt cx="9379148" cy="4400496"/>
          </a:xfrm>
        </p:grpSpPr>
        <p:pic>
          <p:nvPicPr>
            <p:cNvPr id="6" name="Afbeelding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2979" y="1163781"/>
              <a:ext cx="9379148" cy="4400495"/>
            </a:xfrm>
            <a:prstGeom prst="rect">
              <a:avLst/>
            </a:prstGeom>
          </p:spPr>
        </p:pic>
        <p:sp>
          <p:nvSpPr>
            <p:cNvPr id="7" name="Rechthoek 6"/>
            <p:cNvSpPr/>
            <p:nvPr/>
          </p:nvSpPr>
          <p:spPr>
            <a:xfrm>
              <a:off x="4148051" y="1163780"/>
              <a:ext cx="6464076" cy="4400495"/>
            </a:xfrm>
            <a:prstGeom prst="rect">
              <a:avLst/>
            </a:prstGeom>
            <a:solidFill>
              <a:schemeClr val="bg1">
                <a:alpha val="5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41633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1293345"/>
            <a:ext cx="10363200" cy="712177"/>
          </a:xfrm>
        </p:spPr>
        <p:txBody>
          <a:bodyPr/>
          <a:lstStyle/>
          <a:p>
            <a:pPr>
              <a:defRPr/>
            </a:pPr>
            <a:r>
              <a:rPr lang="nl-NL" dirty="0" err="1">
                <a:solidFill>
                  <a:srgbClr val="02B5E7"/>
                </a:solidFill>
                <a:cs typeface="Tahoma"/>
              </a:rPr>
              <a:t>Funding</a:t>
            </a:r>
            <a:r>
              <a:rPr lang="nl-NL" dirty="0">
                <a:solidFill>
                  <a:srgbClr val="02B5E7"/>
                </a:solidFill>
                <a:cs typeface="Tahoma"/>
              </a:rPr>
              <a:t> of </a:t>
            </a:r>
            <a:r>
              <a:rPr lang="nl-NL" dirty="0" err="1">
                <a:solidFill>
                  <a:srgbClr val="02B5E7"/>
                </a:solidFill>
                <a:cs typeface="Tahoma"/>
              </a:rPr>
              <a:t>the</a:t>
            </a:r>
            <a:r>
              <a:rPr lang="nl-NL" dirty="0">
                <a:solidFill>
                  <a:srgbClr val="02B5E7"/>
                </a:solidFill>
                <a:cs typeface="Tahoma"/>
              </a:rPr>
              <a:t> Dutch system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" y="2276475"/>
            <a:ext cx="8053137" cy="3910663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858414" y="1992374"/>
            <a:ext cx="9127958" cy="289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Gekromde PIJL-OMLAAG 6"/>
          <p:cNvSpPr/>
          <p:nvPr/>
        </p:nvSpPr>
        <p:spPr>
          <a:xfrm>
            <a:off x="1393915" y="2057319"/>
            <a:ext cx="6533949" cy="656054"/>
          </a:xfrm>
          <a:prstGeom prst="curvedDownArrow">
            <a:avLst/>
          </a:prstGeom>
          <a:solidFill>
            <a:srgbClr val="02B5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9" name="PIJL-RECHTS 8"/>
          <p:cNvSpPr/>
          <p:nvPr/>
        </p:nvSpPr>
        <p:spPr>
          <a:xfrm>
            <a:off x="1859427" y="3415982"/>
            <a:ext cx="329743" cy="527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-RECHTS 9"/>
          <p:cNvSpPr/>
          <p:nvPr/>
        </p:nvSpPr>
        <p:spPr>
          <a:xfrm>
            <a:off x="3029422" y="3415143"/>
            <a:ext cx="781397" cy="527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-OMLAAG 10"/>
          <p:cNvSpPr/>
          <p:nvPr/>
        </p:nvSpPr>
        <p:spPr>
          <a:xfrm>
            <a:off x="1256341" y="3932549"/>
            <a:ext cx="465512" cy="2992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1859427" y="4375441"/>
            <a:ext cx="778630" cy="149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PIJL-OMLAAG 12"/>
          <p:cNvSpPr/>
          <p:nvPr/>
        </p:nvSpPr>
        <p:spPr>
          <a:xfrm>
            <a:off x="2367815" y="4142684"/>
            <a:ext cx="465512" cy="7647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="" xmlns:a16="http://schemas.microsoft.com/office/drawing/2014/main" id="{5034DD88-DBB1-D444-84DD-D959E43A26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98" y="2092723"/>
            <a:ext cx="1970116" cy="197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8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angepast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SR powerpoint sjabloon" id="{6E5B710C-DAAB-4D32-BD49-9DA27BD2A85B}" vid="{2F124F14-01F7-4BF6-A62D-697BCA7EAE92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5E3BAD260BEA4DB2CA9FF021CEC607" ma:contentTypeVersion="14" ma:contentTypeDescription="Een nieuw document maken." ma:contentTypeScope="" ma:versionID="bebcc890683b1fb56ed1494319589b2a">
  <xsd:schema xmlns:xsd="http://www.w3.org/2001/XMLSchema" xmlns:xs="http://www.w3.org/2001/XMLSchema" xmlns:p="http://schemas.microsoft.com/office/2006/metadata/properties" xmlns:ns2="29051937-a5fb-4daf-aac3-8c261a1f916b" xmlns:ns3="c78153f7-755f-4454-b51f-4f7585da9eee" xmlns:ns4="http://schemas.microsoft.com/sharepoint/v4" targetNamespace="http://schemas.microsoft.com/office/2006/metadata/properties" ma:root="true" ma:fieldsID="4238aedace746abafc870f9e9e5591e7" ns2:_="" ns3:_="" ns4:_="">
    <xsd:import namespace="29051937-a5fb-4daf-aac3-8c261a1f916b"/>
    <xsd:import namespace="c78153f7-755f-4454-b51f-4f7585da9eee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Proceseigenaar" minOccurs="0"/>
                <xsd:element ref="ns2:type_x0020_document" minOccurs="0"/>
                <xsd:element ref="ns2:opmerkingen" minOccurs="0"/>
                <xsd:element ref="ns2:dc31ea55052444de8611f0a6ef5ab99c" minOccurs="0"/>
                <xsd:element ref="ns3:TaxCatchAll" minOccurs="0"/>
                <xsd:element ref="ns2:Doelgroep" minOccurs="0"/>
                <xsd:element ref="ns2:documentbeheerder" minOccurs="0"/>
                <xsd:element ref="ns4:IconOverlay" minOccurs="0"/>
                <xsd:element ref="ns2:Werkproces"/>
                <xsd:element ref="ns2:Onderligge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051937-a5fb-4daf-aac3-8c261a1f916b" elementFormDefault="qualified">
    <xsd:import namespace="http://schemas.microsoft.com/office/2006/documentManagement/types"/>
    <xsd:import namespace="http://schemas.microsoft.com/office/infopath/2007/PartnerControls"/>
    <xsd:element name="Proceseigenaar" ma:index="8" nillable="true" ma:displayName="Proceseigenaar" ma:list="UserInfo" ma:SharePointGroup="0" ma:internalName="Proceseigenaa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ype_x0020_document" ma:index="9" nillable="true" ma:displayName="Type document" ma:format="RadioButtons" ma:internalName="type_x0020_document">
      <xsd:simpleType>
        <xsd:restriction base="dms:Choice">
          <xsd:enumeration value="(werk)instructie"/>
          <xsd:enumeration value="Beleidsdocument"/>
          <xsd:enumeration value="BO Verslag / agenda"/>
          <xsd:enumeration value="Factsheet"/>
          <xsd:enumeration value="Format / Sjabloon"/>
          <xsd:enumeration value="Formulier"/>
          <xsd:enumeration value="Functieprofiel"/>
          <xsd:enumeration value="Handleiding"/>
          <xsd:enumeration value="Kalender"/>
          <xsd:enumeration value="Nieuwsbrief / statusupdate"/>
          <xsd:enumeration value="Procesbeschrijving"/>
          <xsd:enumeration value="Procestekening"/>
          <xsd:enumeration value="Rapport / Verslag"/>
          <xsd:enumeration value="Regeling"/>
          <xsd:enumeration value="Richtlijn"/>
          <xsd:enumeration value="Routebeschrijving"/>
          <xsd:enumeration value="Website"/>
        </xsd:restriction>
      </xsd:simpleType>
    </xsd:element>
    <xsd:element name="opmerkingen" ma:index="10" nillable="true" ma:displayName="Opmerkingen" ma:internalName="opmerkingen">
      <xsd:simpleType>
        <xsd:restriction base="dms:Note">
          <xsd:maxLength value="255"/>
        </xsd:restriction>
      </xsd:simpleType>
    </xsd:element>
    <xsd:element name="dc31ea55052444de8611f0a6ef5ab99c" ma:index="12" nillable="true" ma:taxonomy="true" ma:internalName="dc31ea55052444de8611f0a6ef5ab99c" ma:taxonomyFieldName="Proces_x002a_" ma:displayName="Proces*" ma:default="" ma:fieldId="{dc31ea55-0524-44de-8611-f0a6ef5ab99c}" ma:taxonomyMulti="true" ma:sspId="ddd744ab-f8ff-4932-9bee-96ed86e56b8b" ma:termSetId="327008a3-11f5-4137-9c5c-e73fbd5f914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Doelgroep" ma:index="14" nillable="true" ma:displayName="Doelgroep" ma:internalName="Doelgroep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estuur"/>
                    <xsd:enumeration value="Communicatie"/>
                    <xsd:enumeration value="Controller"/>
                    <xsd:enumeration value="CM"/>
                    <xsd:enumeration value="Directeur"/>
                    <xsd:enumeration value="Docentenpagina"/>
                    <xsd:enumeration value="Events"/>
                    <xsd:enumeration value="Facilitaire zaken"/>
                    <xsd:enumeration value="FEZ"/>
                    <xsd:enumeration value="HRM"/>
                    <xsd:enumeration value="ICT"/>
                    <xsd:enumeration value="Iedereen"/>
                    <xsd:enumeration value="iSSR"/>
                    <xsd:enumeration value="Lector"/>
                    <xsd:enumeration value="Leidinggevende"/>
                    <xsd:enumeration value="Managementondersteuning"/>
                    <xsd:enumeration value="Planning"/>
                    <xsd:enumeration value="Proceseigenaar"/>
                    <xsd:enumeration value="Processpecialist"/>
                    <xsd:enumeration value="Servicedesk"/>
                    <xsd:enumeration value="TA"/>
                  </xsd:restriction>
                </xsd:simpleType>
              </xsd:element>
            </xsd:sequence>
          </xsd:extension>
        </xsd:complexContent>
      </xsd:complexType>
    </xsd:element>
    <xsd:element name="documentbeheerder" ma:index="15" nillable="true" ma:displayName="documentbeheerder" ma:list="UserInfo" ma:SearchPeopleOnly="false" ma:SharePointGroup="0" ma:internalName="documentbeheerd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Werkproces" ma:index="17" ma:displayName="Werkproces" ma:format="Dropdown" ma:internalName="Werkproces">
      <xsd:simpleType>
        <xsd:restriction base="dms:Choice">
          <xsd:enumeration value="Besturende processen"/>
          <xsd:enumeration value="Besturend: Bepalen strategie en doelen (plan)"/>
          <xsd:enumeration value="Besturend: Monitoren uitvoering (check)"/>
          <xsd:enumeration value="Besturend: Opstellen jaarplan (do)"/>
          <xsd:enumeration value="Besturend: Verantwoorden (act)"/>
          <xsd:enumeration value="Primaire processen"/>
          <xsd:enumeration value="Primair: 1. Bepalen vraag"/>
          <xsd:enumeration value="Primair: 2. Ontwerpen leeractiviteit"/>
          <xsd:enumeration value="Primair: 3. Plannen leeractiviteit"/>
          <xsd:enumeration value="Primair: 4. Inschrijven deelnemers"/>
          <xsd:enumeration value="Primair: 5. Uitvoeren leeractiviteit"/>
          <xsd:enumeration value="Primair: 6. Afronden leeractiviteit"/>
          <xsd:enumeration value="Ondersteunende processen"/>
          <xsd:enumeration value="Ondersteunend: Afhandelen klantvragen incl. klachten"/>
          <xsd:enumeration value="Ondersteunend: Beheren contracten"/>
          <xsd:enumeration value="Ondersteunend: Beheren docentenpoule"/>
          <xsd:enumeration value="Ondersteunend: Beheren ICT"/>
          <xsd:enumeration value="Ondersteunend: Beheren in- door- en uitstroom medewerkers"/>
          <xsd:enumeration value="Ondersteunend: Beheren informatie raio's, rio's, oio's e.a."/>
          <xsd:enumeration value="Ondersteunend: Beheren kwaliteit"/>
          <xsd:enumeration value="Ondersteunend: Beheren MIJN SSR"/>
          <xsd:enumeration value="Ondersteunend: Beheren processen en documenten"/>
          <xsd:enumeration value="Ondersteunend: Bewaken visie op leren"/>
          <xsd:enumeration value="Ondersteunend: Faciliteren leeractiviteiten"/>
          <xsd:enumeration value="Ondersteunend: Innoveren"/>
          <xsd:enumeration value="Ondersteunend: Ontwikkelen medewerkers"/>
          <xsd:enumeration value="Ondersteunend: Opstellen managementinformatie"/>
          <xsd:enumeration value="Ondersteunend: Uitvoeren relatiebeheer"/>
          <xsd:enumeration value="Ondersteunend: Verzorgen communicatie"/>
          <xsd:enumeration value="Ondersteunend: Verzorgen financiële administratie"/>
        </xsd:restriction>
      </xsd:simpleType>
    </xsd:element>
    <xsd:element name="Onderliggend" ma:index="18" nillable="true" ma:displayName="Documenten" ma:format="Dropdown" ma:internalName="Onderliggend">
      <xsd:simpleType>
        <xsd:restriction base="dms:Choice">
          <xsd:enumeration value="5. Uitvoeren leeractiviteit: Opstellen reader"/>
          <xsd:enumeration value="5. Uitvoeren leeractiviteit: Locaties"/>
          <xsd:enumeration value="5. Uitvoeren leeractiviteit: Organiseren event"/>
          <xsd:enumeration value="5. Uitvoeren leeractiviteit: Organiseren internationale activiteiten"/>
          <xsd:enumeration value="5. Uitvoeren leeractiviteit: Uitvoeren videoproductie"/>
          <xsd:enumeration value="Afhandelen klantvragen incl. klachten: Afhandelen formele klacht"/>
          <xsd:enumeration value="Beheren docentenpoule: Begeleiden vertrek docent"/>
          <xsd:enumeration value="Beheren docentenpoule: Contracteren docent"/>
          <xsd:enumeration value="Beheren docentenpoule: Inwerken docent"/>
          <xsd:enumeration value="Beheren docentenpoule: Ontwikkelen en verbinden docent"/>
          <xsd:enumeration value="Beheren docentenpoule: Werven en selecteren docent"/>
          <xsd:enumeration value="Beheren in- door- en uitstroom medewerkers: ARBO"/>
          <xsd:enumeration value="Beheren in- door- en uitstroom medewerkers: Functieprofielen"/>
          <xsd:enumeration value="Beheren in- door- en uitstroom medewerkers: Organigram"/>
          <xsd:enumeration value="Beheren informatie: initieel OM"/>
          <xsd:enumeration value="Beheren informatie: initieel ZM"/>
          <xsd:enumeration value="Beheren processen en documenten: Uitvoeren projecten"/>
          <xsd:enumeration value="Bepalen strategie en doelen (plan): Inspiratie en verdieping"/>
          <xsd:enumeration value="Ontwikkelen medewerkers: Gesprekkencyclus"/>
          <xsd:enumeration value="Verantwoorden: Opstellen jaarverslag"/>
          <xsd:enumeration value="Verantwoorden: Opstellen sociaal jaarverslag"/>
          <xsd:enumeration value="Verzorgen communicatie: Schrijven voor het web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8153f7-755f-4454-b51f-4f7585da9eee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Catch-all-kolom van taxonomie" ma:hidden="true" ma:list="{be23a127-585e-4c1f-9627-7d360e03fd66}" ma:internalName="TaxCatchAll" ma:showField="CatchAllData" ma:web="c78153f7-755f-4454-b51f-4f7585da9e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TaxCatchAll xmlns="c78153f7-755f-4454-b51f-4f7585da9eee">
      <Value>6</Value>
      <Value>30</Value>
      <Value>7</Value>
    </TaxCatchAll>
    <dc31ea55052444de8611f0a6ef5ab99c xmlns="29051937-a5fb-4daf-aac3-8c261a1f916b">
      <Terms xmlns="http://schemas.microsoft.com/office/infopath/2007/PartnerControls">
        <TermInfo xmlns="http://schemas.microsoft.com/office/infopath/2007/PartnerControls">
          <TermName xmlns="http://schemas.microsoft.com/office/infopath/2007/PartnerControls">2 Ontwerpen leeractiviteit</TermName>
          <TermId xmlns="http://schemas.microsoft.com/office/infopath/2007/PartnerControls">5d8f33d8-45a2-4424-804c-9cbbc1f50368</TermId>
        </TermInfo>
        <TermInfo xmlns="http://schemas.microsoft.com/office/infopath/2007/PartnerControls">
          <TermName xmlns="http://schemas.microsoft.com/office/infopath/2007/PartnerControls">5 Uitvoeren leeractiviteit</TermName>
          <TermId xmlns="http://schemas.microsoft.com/office/infopath/2007/PartnerControls">ace86e21-89f6-448b-9cc6-e5dd9e8fda58</TermId>
        </TermInfo>
        <TermInfo xmlns="http://schemas.microsoft.com/office/infopath/2007/PartnerControls">
          <TermName xmlns="http://schemas.microsoft.com/office/infopath/2007/PartnerControls">O: Verzorgen communicatie</TermName>
          <TermId xmlns="http://schemas.microsoft.com/office/infopath/2007/PartnerControls">2eed66c2-6806-4035-880a-c9d8cf98cb6b</TermId>
        </TermInfo>
      </Terms>
    </dc31ea55052444de8611f0a6ef5ab99c>
    <Doelgroep xmlns="29051937-a5fb-4daf-aac3-8c261a1f916b">
      <Value>Iedereen</Value>
      <Value>Communicatie</Value>
    </Doelgroep>
    <documentbeheerder xmlns="29051937-a5fb-4daf-aac3-8c261a1f916b">
      <UserInfo>
        <DisplayName>Brandt, R.D. (SSR)</DisplayName>
        <AccountId>11</AccountId>
        <AccountType/>
      </UserInfo>
    </documentbeheerder>
    <type_x0020_document xmlns="29051937-a5fb-4daf-aac3-8c261a1f916b">Format / Sjabloon</type_x0020_document>
    <Proceseigenaar xmlns="29051937-a5fb-4daf-aac3-8c261a1f916b">
      <UserInfo>
        <DisplayName>Verheijen, E.H.M.L. (SSR)</DisplayName>
        <AccountId>437</AccountId>
        <AccountType/>
      </UserInfo>
    </Proceseigenaar>
    <opmerkingen xmlns="29051937-a5fb-4daf-aac3-8c261a1f916b" xsi:nil="true"/>
    <Onderliggend xmlns="29051937-a5fb-4daf-aac3-8c261a1f916b" xsi:nil="true"/>
    <Werkproces xmlns="29051937-a5fb-4daf-aac3-8c261a1f916b">Primair: 5. Uitvoeren leeractiviteit</Werkproces>
  </documentManagement>
</p:properties>
</file>

<file path=customXml/itemProps1.xml><?xml version="1.0" encoding="utf-8"?>
<ds:datastoreItem xmlns:ds="http://schemas.openxmlformats.org/officeDocument/2006/customXml" ds:itemID="{90FCB0D9-C7BB-4D4E-8421-50C9B4AAB8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051937-a5fb-4daf-aac3-8c261a1f916b"/>
    <ds:schemaRef ds:uri="c78153f7-755f-4454-b51f-4f7585da9eee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0AA500-AC23-4D60-AE07-70D40C9EEC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5F190B-A2D2-471A-A85B-31ACD2FD1DBF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c78153f7-755f-4454-b51f-4f7585da9eee"/>
    <ds:schemaRef ds:uri="http://purl.org/dc/elements/1.1/"/>
    <ds:schemaRef ds:uri="http://schemas.microsoft.com/office/2006/metadata/properties"/>
    <ds:schemaRef ds:uri="http://schemas.microsoft.com/sharepoint/v4"/>
    <ds:schemaRef ds:uri="http://schemas.openxmlformats.org/package/2006/metadata/core-properties"/>
    <ds:schemaRef ds:uri="http://purl.org/dc/terms/"/>
    <ds:schemaRef ds:uri="29051937-a5fb-4daf-aac3-8c261a1f916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SSR powerpoint sjabloon</Template>
  <TotalTime>0</TotalTime>
  <Words>3913</Words>
  <Application>Microsoft Office PowerPoint</Application>
  <PresentationFormat>Benutzerdefiniert</PresentationFormat>
  <Paragraphs>433</Paragraphs>
  <Slides>35</Slides>
  <Notes>35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36" baseType="lpstr">
      <vt:lpstr>Kantoorthema</vt:lpstr>
      <vt:lpstr>Conference 10th May 2019 in Vienna   “Administrative Judges in Europe”  recruitment – training – career  Introduction into the Dutch System   </vt:lpstr>
      <vt:lpstr>Introduction </vt:lpstr>
      <vt:lpstr>Agenda</vt:lpstr>
      <vt:lpstr>Introductory remarks</vt:lpstr>
      <vt:lpstr>Context of the Dutch system</vt:lpstr>
      <vt:lpstr> The Courts and Council of State</vt:lpstr>
      <vt:lpstr>The independant Council of State</vt:lpstr>
      <vt:lpstr>The Council for the Judiciary (2002)</vt:lpstr>
      <vt:lpstr>Funding of the Dutch system</vt:lpstr>
      <vt:lpstr>In 2014 we implemented a new recruitment procedure and a new initial training programme for judges</vt:lpstr>
      <vt:lpstr>Preparatory steps</vt:lpstr>
      <vt:lpstr> The new recruitment procedure</vt:lpstr>
      <vt:lpstr>The new initial training programme assignment</vt:lpstr>
      <vt:lpstr>Overall leading criteria</vt:lpstr>
      <vt:lpstr>         Proces for designing the initial programme</vt:lpstr>
      <vt:lpstr>Step 1: Clustering competencies of a beginning    judge in 5 themes</vt:lpstr>
      <vt:lpstr>Step 2: An Educational philosophy</vt:lpstr>
      <vt:lpstr>Step 3: Investigate the feasibility of modular training </vt:lpstr>
      <vt:lpstr>Step 4. Drawing the design</vt:lpstr>
      <vt:lpstr> Initial training program for judges (2014) </vt:lpstr>
      <vt:lpstr>PowerPoint-Präsentation</vt:lpstr>
      <vt:lpstr>Intake Procedure</vt:lpstr>
      <vt:lpstr>Lessons learned</vt:lpstr>
      <vt:lpstr>Weaknesses and strengths of the training programme</vt:lpstr>
      <vt:lpstr> 3 most importants ingredients for succes</vt:lpstr>
      <vt:lpstr>Questions?</vt:lpstr>
      <vt:lpstr>PowerPoint-Präsentation</vt:lpstr>
      <vt:lpstr>Summary initial training programme</vt:lpstr>
      <vt:lpstr>PowerPoint-Präsentation</vt:lpstr>
      <vt:lpstr>Assesment </vt:lpstr>
      <vt:lpstr>D Theme: Magistracy/Professionalisation/Policy</vt:lpstr>
      <vt:lpstr>Learning activities with specific focus on magistracy/integrity</vt:lpstr>
      <vt:lpstr>Integrity in other learning activities</vt:lpstr>
      <vt:lpstr>Training on professional ethics</vt:lpstr>
      <vt:lpstr>Analysing an ethical dilemma</vt:lpstr>
    </vt:vector>
  </TitlesOfParts>
  <Company>Ministerie van Veiligheid en Justitie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Conference 10th May 2019 in Vienna   “Administrative Judges in Europe”  Recruitement – training – career  Introduction into the Dutch System</dc:title>
  <dc:creator>Sportel Y (SSR)</dc:creator>
  <cp:lastModifiedBy>Königshofer Siegfried</cp:lastModifiedBy>
  <cp:revision>76</cp:revision>
  <dcterms:created xsi:type="dcterms:W3CDTF">2019-05-03T06:17:56Z</dcterms:created>
  <dcterms:modified xsi:type="dcterms:W3CDTF">2019-05-06T10:18:15Z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0x010100115E3BAD260BEA4DB2CA9FF021CEC607</vt:lpwstr>
  </property>
  <property fmtid="{D5CDD505-2E9C-101B-9397-08002B2CF9AE}" pid="3" name="doelgroep">
    <vt:lpwstr/>
  </property>
  <property fmtid="{D5CDD505-2E9C-101B-9397-08002B2CF9AE}" pid="4" name="onderwerp">
    <vt:lpwstr/>
  </property>
  <property fmtid="{D5CDD505-2E9C-101B-9397-08002B2CF9AE}" pid="5" name="Proces_x002a_">
    <vt:lpwstr>30;#2 Ontwerpen leeractiviteit|5d8f33d8-45a2-4424-804c-9cbbc1f50368;#6;#5 Uitvoeren leeractiviteit|ace86e21-89f6-448b-9cc6-e5dd9e8fda58;#7;#O: Verzorgen communicatie|2eed66c2-6806-4035-880a-c9d8cf98cb6b</vt:lpwstr>
  </property>
  <property fmtid="{D5CDD505-2E9C-101B-9397-08002B2CF9AE}" pid="6" name="Proces*">
    <vt:lpwstr>30;#2 Ontwerpen leeractiviteit|5d8f33d8-45a2-4424-804c-9cbbc1f50368;#6;#5 Uitvoeren leeractiviteit|ace86e21-89f6-448b-9cc6-e5dd9e8fda58;#7;#O: Verzorgen communicatie|2eed66c2-6806-4035-880a-c9d8cf98cb6b</vt:lpwstr>
  </property>
</Properties>
</file>