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2" r:id="rId5"/>
    <p:sldId id="259" r:id="rId6"/>
    <p:sldId id="261" r:id="rId7"/>
    <p:sldId id="260" r:id="rId8"/>
    <p:sldId id="263" r:id="rId9"/>
    <p:sldId id="264" r:id="rId10"/>
    <p:sldId id="265" r:id="rId11"/>
    <p:sldId id="266" r:id="rId12"/>
    <p:sldId id="267" r:id="rId13"/>
    <p:sldId id="268" r:id="rId14"/>
    <p:sldId id="269" r:id="rId15"/>
    <p:sldId id="270" r:id="rId16"/>
  </p:sldIdLst>
  <p:sldSz cx="12192000" cy="6858000"/>
  <p:notesSz cx="6669088" cy="97758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6" d="100"/>
          <a:sy n="106" d="100"/>
        </p:scale>
        <p:origin x="-108" y="-2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26AE609C-B125-41EE-B35C-FBEDBE86908A}"/>
              </a:ext>
            </a:extLst>
          </p:cNvPr>
          <p:cNvSpPr>
            <a:spLocks noGrp="1"/>
          </p:cNvSpPr>
          <p:nvPr>
            <p:ph type="hdr" sz="quarter"/>
          </p:nvPr>
        </p:nvSpPr>
        <p:spPr>
          <a:xfrm>
            <a:off x="0" y="0"/>
            <a:ext cx="2889938" cy="490489"/>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xmlns="" id="{F66C45A7-3F66-44E7-97EB-B682B6A104B0}"/>
              </a:ext>
            </a:extLst>
          </p:cNvPr>
          <p:cNvSpPr>
            <a:spLocks noGrp="1"/>
          </p:cNvSpPr>
          <p:nvPr>
            <p:ph type="dt" sz="quarter" idx="1"/>
          </p:nvPr>
        </p:nvSpPr>
        <p:spPr>
          <a:xfrm>
            <a:off x="3777607" y="0"/>
            <a:ext cx="2889938" cy="490489"/>
          </a:xfrm>
          <a:prstGeom prst="rect">
            <a:avLst/>
          </a:prstGeom>
        </p:spPr>
        <p:txBody>
          <a:bodyPr vert="horz" lIns="91440" tIns="45720" rIns="91440" bIns="45720" rtlCol="0"/>
          <a:lstStyle>
            <a:lvl1pPr algn="r">
              <a:defRPr sz="1200"/>
            </a:lvl1pPr>
          </a:lstStyle>
          <a:p>
            <a:fld id="{0CBA5FD6-12D1-4DC4-BD1C-9C23DC454C10}" type="datetimeFigureOut">
              <a:rPr lang="en-GB" smtClean="0"/>
              <a:t>20/03/2019</a:t>
            </a:fld>
            <a:endParaRPr lang="en-GB"/>
          </a:p>
        </p:txBody>
      </p:sp>
      <p:sp>
        <p:nvSpPr>
          <p:cNvPr id="4" name="Footer Placeholder 3">
            <a:extLst>
              <a:ext uri="{FF2B5EF4-FFF2-40B4-BE49-F238E27FC236}">
                <a16:creationId xmlns:a16="http://schemas.microsoft.com/office/drawing/2014/main" xmlns="" id="{F0DCDEF0-314D-4A8E-80C2-81379F3ED702}"/>
              </a:ext>
            </a:extLst>
          </p:cNvPr>
          <p:cNvSpPr>
            <a:spLocks noGrp="1"/>
          </p:cNvSpPr>
          <p:nvPr>
            <p:ph type="ftr" sz="quarter" idx="2"/>
          </p:nvPr>
        </p:nvSpPr>
        <p:spPr>
          <a:xfrm>
            <a:off x="0" y="9285338"/>
            <a:ext cx="2889938" cy="4904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xmlns="" id="{F4DE368B-1BC6-46D9-903A-E69D8CBF225C}"/>
              </a:ext>
            </a:extLst>
          </p:cNvPr>
          <p:cNvSpPr>
            <a:spLocks noGrp="1"/>
          </p:cNvSpPr>
          <p:nvPr>
            <p:ph type="sldNum" sz="quarter" idx="3"/>
          </p:nvPr>
        </p:nvSpPr>
        <p:spPr>
          <a:xfrm>
            <a:off x="3777607" y="9285338"/>
            <a:ext cx="2889938" cy="490488"/>
          </a:xfrm>
          <a:prstGeom prst="rect">
            <a:avLst/>
          </a:prstGeom>
        </p:spPr>
        <p:txBody>
          <a:bodyPr vert="horz" lIns="91440" tIns="45720" rIns="91440" bIns="45720" rtlCol="0" anchor="b"/>
          <a:lstStyle>
            <a:lvl1pPr algn="r">
              <a:defRPr sz="1200"/>
            </a:lvl1pPr>
          </a:lstStyle>
          <a:p>
            <a:fld id="{9ED8A3A9-B0F4-49A3-91F1-D51D2153D347}" type="slidenum">
              <a:rPr lang="en-GB" smtClean="0"/>
              <a:t>‹Nr.›</a:t>
            </a:fld>
            <a:endParaRPr lang="en-GB"/>
          </a:p>
        </p:txBody>
      </p:sp>
    </p:spTree>
    <p:extLst>
      <p:ext uri="{BB962C8B-B14F-4D97-AF65-F5344CB8AC3E}">
        <p14:creationId xmlns:p14="http://schemas.microsoft.com/office/powerpoint/2010/main" val="1433547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05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0538"/>
          </a:xfrm>
          <a:prstGeom prst="rect">
            <a:avLst/>
          </a:prstGeom>
        </p:spPr>
        <p:txBody>
          <a:bodyPr vert="horz" lIns="91440" tIns="45720" rIns="91440" bIns="45720" rtlCol="0"/>
          <a:lstStyle>
            <a:lvl1pPr algn="r">
              <a:defRPr sz="1200"/>
            </a:lvl1pPr>
          </a:lstStyle>
          <a:p>
            <a:fld id="{22CFDAAC-F0CC-4492-91B1-4150910DF69E}" type="datetimeFigureOut">
              <a:rPr lang="en-GB" smtClean="0"/>
              <a:t>20/03/2019</a:t>
            </a:fld>
            <a:endParaRPr lang="en-GB"/>
          </a:p>
        </p:txBody>
      </p:sp>
      <p:sp>
        <p:nvSpPr>
          <p:cNvPr id="4" name="Slide Image Placeholder 3"/>
          <p:cNvSpPr>
            <a:spLocks noGrp="1" noRot="1" noChangeAspect="1"/>
          </p:cNvSpPr>
          <p:nvPr>
            <p:ph type="sldImg" idx="2"/>
          </p:nvPr>
        </p:nvSpPr>
        <p:spPr>
          <a:xfrm>
            <a:off x="403225" y="1222375"/>
            <a:ext cx="5862638" cy="32988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05350"/>
            <a:ext cx="5335588" cy="38481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5288"/>
            <a:ext cx="2889250" cy="49053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285288"/>
            <a:ext cx="2889250" cy="490537"/>
          </a:xfrm>
          <a:prstGeom prst="rect">
            <a:avLst/>
          </a:prstGeom>
        </p:spPr>
        <p:txBody>
          <a:bodyPr vert="horz" lIns="91440" tIns="45720" rIns="91440" bIns="45720" rtlCol="0" anchor="b"/>
          <a:lstStyle>
            <a:lvl1pPr algn="r">
              <a:defRPr sz="1200"/>
            </a:lvl1pPr>
          </a:lstStyle>
          <a:p>
            <a:fld id="{67C9EB39-7516-489F-B2D4-14D8739D967B}" type="slidenum">
              <a:rPr lang="en-GB" smtClean="0"/>
              <a:t>‹Nr.›</a:t>
            </a:fld>
            <a:endParaRPr lang="en-GB"/>
          </a:p>
        </p:txBody>
      </p:sp>
    </p:spTree>
    <p:extLst>
      <p:ext uri="{BB962C8B-B14F-4D97-AF65-F5344CB8AC3E}">
        <p14:creationId xmlns:p14="http://schemas.microsoft.com/office/powerpoint/2010/main" val="3690080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a:t>
            </a:fld>
            <a:endParaRPr lang="en-GB"/>
          </a:p>
        </p:txBody>
      </p:sp>
    </p:spTree>
    <p:extLst>
      <p:ext uri="{BB962C8B-B14F-4D97-AF65-F5344CB8AC3E}">
        <p14:creationId xmlns:p14="http://schemas.microsoft.com/office/powerpoint/2010/main" val="4002602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10</a:t>
            </a:fld>
            <a:endParaRPr lang="en-GB"/>
          </a:p>
        </p:txBody>
      </p:sp>
    </p:spTree>
    <p:extLst>
      <p:ext uri="{BB962C8B-B14F-4D97-AF65-F5344CB8AC3E}">
        <p14:creationId xmlns:p14="http://schemas.microsoft.com/office/powerpoint/2010/main" val="32709156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11</a:t>
            </a:fld>
            <a:endParaRPr lang="en-GB"/>
          </a:p>
        </p:txBody>
      </p:sp>
    </p:spTree>
    <p:extLst>
      <p:ext uri="{BB962C8B-B14F-4D97-AF65-F5344CB8AC3E}">
        <p14:creationId xmlns:p14="http://schemas.microsoft.com/office/powerpoint/2010/main" val="3499471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12</a:t>
            </a:fld>
            <a:endParaRPr lang="en-GB"/>
          </a:p>
        </p:txBody>
      </p:sp>
    </p:spTree>
    <p:extLst>
      <p:ext uri="{BB962C8B-B14F-4D97-AF65-F5344CB8AC3E}">
        <p14:creationId xmlns:p14="http://schemas.microsoft.com/office/powerpoint/2010/main" val="1254157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13</a:t>
            </a:fld>
            <a:endParaRPr lang="en-GB"/>
          </a:p>
        </p:txBody>
      </p:sp>
    </p:spTree>
    <p:extLst>
      <p:ext uri="{BB962C8B-B14F-4D97-AF65-F5344CB8AC3E}">
        <p14:creationId xmlns:p14="http://schemas.microsoft.com/office/powerpoint/2010/main" val="14501166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14</a:t>
            </a:fld>
            <a:endParaRPr lang="en-GB"/>
          </a:p>
        </p:txBody>
      </p:sp>
    </p:spTree>
    <p:extLst>
      <p:ext uri="{BB962C8B-B14F-4D97-AF65-F5344CB8AC3E}">
        <p14:creationId xmlns:p14="http://schemas.microsoft.com/office/powerpoint/2010/main" val="3746521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15</a:t>
            </a:fld>
            <a:endParaRPr lang="en-GB"/>
          </a:p>
        </p:txBody>
      </p:sp>
    </p:spTree>
    <p:extLst>
      <p:ext uri="{BB962C8B-B14F-4D97-AF65-F5344CB8AC3E}">
        <p14:creationId xmlns:p14="http://schemas.microsoft.com/office/powerpoint/2010/main" val="254269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2</a:t>
            </a:fld>
            <a:endParaRPr lang="en-GB"/>
          </a:p>
        </p:txBody>
      </p:sp>
    </p:spTree>
    <p:extLst>
      <p:ext uri="{BB962C8B-B14F-4D97-AF65-F5344CB8AC3E}">
        <p14:creationId xmlns:p14="http://schemas.microsoft.com/office/powerpoint/2010/main" val="31754602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3</a:t>
            </a:fld>
            <a:endParaRPr lang="en-GB"/>
          </a:p>
        </p:txBody>
      </p:sp>
    </p:spTree>
    <p:extLst>
      <p:ext uri="{BB962C8B-B14F-4D97-AF65-F5344CB8AC3E}">
        <p14:creationId xmlns:p14="http://schemas.microsoft.com/office/powerpoint/2010/main" val="2372851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4</a:t>
            </a:fld>
            <a:endParaRPr lang="en-GB"/>
          </a:p>
        </p:txBody>
      </p:sp>
    </p:spTree>
    <p:extLst>
      <p:ext uri="{BB962C8B-B14F-4D97-AF65-F5344CB8AC3E}">
        <p14:creationId xmlns:p14="http://schemas.microsoft.com/office/powerpoint/2010/main" val="322579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5</a:t>
            </a:fld>
            <a:endParaRPr lang="en-GB"/>
          </a:p>
        </p:txBody>
      </p:sp>
    </p:spTree>
    <p:extLst>
      <p:ext uri="{BB962C8B-B14F-4D97-AF65-F5344CB8AC3E}">
        <p14:creationId xmlns:p14="http://schemas.microsoft.com/office/powerpoint/2010/main" val="3203820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6</a:t>
            </a:fld>
            <a:endParaRPr lang="en-GB"/>
          </a:p>
        </p:txBody>
      </p:sp>
    </p:spTree>
    <p:extLst>
      <p:ext uri="{BB962C8B-B14F-4D97-AF65-F5344CB8AC3E}">
        <p14:creationId xmlns:p14="http://schemas.microsoft.com/office/powerpoint/2010/main" val="614623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7</a:t>
            </a:fld>
            <a:endParaRPr lang="en-GB"/>
          </a:p>
        </p:txBody>
      </p:sp>
    </p:spTree>
    <p:extLst>
      <p:ext uri="{BB962C8B-B14F-4D97-AF65-F5344CB8AC3E}">
        <p14:creationId xmlns:p14="http://schemas.microsoft.com/office/powerpoint/2010/main" val="3869616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8</a:t>
            </a:fld>
            <a:endParaRPr lang="en-GB"/>
          </a:p>
        </p:txBody>
      </p:sp>
    </p:spTree>
    <p:extLst>
      <p:ext uri="{BB962C8B-B14F-4D97-AF65-F5344CB8AC3E}">
        <p14:creationId xmlns:p14="http://schemas.microsoft.com/office/powerpoint/2010/main" val="3384660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7C9EB39-7516-489F-B2D4-14D8739D967B}" type="slidenum">
              <a:rPr lang="en-GB" smtClean="0"/>
              <a:t>9</a:t>
            </a:fld>
            <a:endParaRPr lang="en-GB"/>
          </a:p>
        </p:txBody>
      </p:sp>
    </p:spTree>
    <p:extLst>
      <p:ext uri="{BB962C8B-B14F-4D97-AF65-F5344CB8AC3E}">
        <p14:creationId xmlns:p14="http://schemas.microsoft.com/office/powerpoint/2010/main" val="2669421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483BC7-6D95-4A11-8B90-894A849B94D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E954FCE4-2167-440A-8668-7EE69244EA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D381AA03-4F8E-4098-9594-072F116B0F11}"/>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6BA48901-F4F9-4CFF-B7E3-69A82A0FA6C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3EBACBF5-82F6-440E-BF9E-29D02DA7AB4B}"/>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186513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3DA324-33D7-4003-A290-562A4B88513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E00A14E2-0947-4E02-B67A-C9B467BFD65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7472F2BE-DCF3-4B36-835F-2C08DB6B9D46}"/>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6508244E-D48F-4E3A-83C2-1CFDBFBDC3A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BA3C3FEB-E22A-45AA-9399-DFD873FCA0E5}"/>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98197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295B64D-82BC-497F-B1F9-214956C8B96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15206F48-72C5-4DF6-92E9-95617B2012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FA3CA67-AB03-4911-9D71-B73FC9288D70}"/>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F78660DC-9377-43C1-853A-AFBD00F0B08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8BA2BCF6-2696-43F8-88A5-23F05E08B916}"/>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344535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D8EE8D-8442-489D-AA63-7854D67D825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C73E82F3-CA06-43AD-83AE-C0D2F487C3B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5D588A2-7A3E-4AE7-9DB4-61D385D71B79}"/>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C6151EAC-58FE-42AB-B973-EB494A231C7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E5288567-C23B-43E2-822F-137D0C5413AE}"/>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167583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69877A-6141-49B8-9A75-DD5CDE7478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7748E16B-95BD-48E9-B973-FFAEE3FD94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BDCC8B2A-73E0-477D-92AF-FEFA2345EFE4}"/>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25AC92C5-6A19-4C23-9045-2E06315284D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xmlns="" id="{6913C806-4A57-48BE-8E78-D929F7EF7268}"/>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27575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FA3936-E782-4C90-AFC6-856DA88BF27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F71ADD75-D9DA-47F7-B5E7-9A62413447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4138EE6C-28A8-466D-988F-91B020335D7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32F46778-95FE-44CB-8958-CED71959A9ED}"/>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6" name="Footer Placeholder 5">
            <a:extLst>
              <a:ext uri="{FF2B5EF4-FFF2-40B4-BE49-F238E27FC236}">
                <a16:creationId xmlns:a16="http://schemas.microsoft.com/office/drawing/2014/main" xmlns="" id="{1897720F-291B-4AE0-B83E-2B83A71564D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E83EC50C-BDAD-4EDC-B70B-2BAB1E1C56F9}"/>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3199230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07717-F4F5-4518-B394-B6D807464B3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6967C57-C1C5-44E8-A696-1000243051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C7446B0-E41D-4190-AB29-AF0179E7B7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E2D4D962-09B4-4316-B8C1-B7444E8DFA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013312C-62D9-42A3-80E1-03F9BE87E06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7DF24222-1114-449C-B200-AA47851E279D}"/>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8" name="Footer Placeholder 7">
            <a:extLst>
              <a:ext uri="{FF2B5EF4-FFF2-40B4-BE49-F238E27FC236}">
                <a16:creationId xmlns:a16="http://schemas.microsoft.com/office/drawing/2014/main" xmlns="" id="{115BE4A9-5230-42E6-BF0F-8DAE9D86A658}"/>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xmlns="" id="{BA566A48-3DAB-4F3B-807D-C06A3E121EF8}"/>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2250195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4071F1-1EA7-4CD1-B2F0-3433CA591D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1E4B7F9B-A789-46D4-981F-2F6FA74BC014}"/>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4" name="Footer Placeholder 3">
            <a:extLst>
              <a:ext uri="{FF2B5EF4-FFF2-40B4-BE49-F238E27FC236}">
                <a16:creationId xmlns:a16="http://schemas.microsoft.com/office/drawing/2014/main" xmlns="" id="{0B789AA8-182F-4949-BCEE-121E03864736}"/>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xmlns="" id="{6DC6554E-B778-4606-B55A-7F9255A26A64}"/>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3214520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1AD81A0-82C0-42E8-BFF6-2B8DB18128FA}"/>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3" name="Footer Placeholder 2">
            <a:extLst>
              <a:ext uri="{FF2B5EF4-FFF2-40B4-BE49-F238E27FC236}">
                <a16:creationId xmlns:a16="http://schemas.microsoft.com/office/drawing/2014/main" xmlns="" id="{EEB6CD96-E6C8-436A-9B5E-759110F4175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xmlns="" id="{620D66A0-6D6F-487D-B565-27FB2AA94DC7}"/>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148115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076FD-52B8-4085-A71B-571042AC85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AAC7C5C-5BCD-4656-AA09-C44BF30D42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67FE0C07-D9B7-422A-BB4F-15A40D61DD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588470F-2BC1-4DCB-8273-9EC066BADE29}"/>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6" name="Footer Placeholder 5">
            <a:extLst>
              <a:ext uri="{FF2B5EF4-FFF2-40B4-BE49-F238E27FC236}">
                <a16:creationId xmlns:a16="http://schemas.microsoft.com/office/drawing/2014/main" xmlns="" id="{CF35B7AF-0678-4239-8DF8-FABC3950F63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3AC5D7C5-06FD-40EB-B122-C453DDDAABAD}"/>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498880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4B06BC-EA06-4FE7-BDA4-C49E11C851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18FBB9D2-35A3-4FDD-BEA3-04552135D3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xmlns="" id="{A151C63C-3C6C-41EF-9B0B-2CD842254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696EB0F-8CE3-47C9-82C0-F8ED597DABBE}"/>
              </a:ext>
            </a:extLst>
          </p:cNvPr>
          <p:cNvSpPr>
            <a:spLocks noGrp="1"/>
          </p:cNvSpPr>
          <p:nvPr>
            <p:ph type="dt" sz="half" idx="10"/>
          </p:nvPr>
        </p:nvSpPr>
        <p:spPr/>
        <p:txBody>
          <a:bodyPr/>
          <a:lstStyle/>
          <a:p>
            <a:fld id="{3B0FB890-BF0D-4C00-8624-E1D231A61870}" type="datetimeFigureOut">
              <a:rPr lang="en-GB" smtClean="0"/>
              <a:t>20/03/2019</a:t>
            </a:fld>
            <a:endParaRPr lang="en-GB" dirty="0"/>
          </a:p>
        </p:txBody>
      </p:sp>
      <p:sp>
        <p:nvSpPr>
          <p:cNvPr id="6" name="Footer Placeholder 5">
            <a:extLst>
              <a:ext uri="{FF2B5EF4-FFF2-40B4-BE49-F238E27FC236}">
                <a16:creationId xmlns:a16="http://schemas.microsoft.com/office/drawing/2014/main" xmlns="" id="{3AD3EF47-5876-4691-A7CE-BF2B7930995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xmlns="" id="{BFE5618D-BF96-44BE-8095-2B66B43E5767}"/>
              </a:ext>
            </a:extLst>
          </p:cNvPr>
          <p:cNvSpPr>
            <a:spLocks noGrp="1"/>
          </p:cNvSpPr>
          <p:nvPr>
            <p:ph type="sldNum" sz="quarter" idx="12"/>
          </p:nvPr>
        </p:nvSpPr>
        <p:spPr/>
        <p:txBody>
          <a:bodyPr/>
          <a:lstStyle/>
          <a:p>
            <a:fld id="{5C75E263-1B5C-465C-AD57-7F065050A87D}" type="slidenum">
              <a:rPr lang="en-GB" smtClean="0"/>
              <a:t>‹Nr.›</a:t>
            </a:fld>
            <a:endParaRPr lang="en-GB" dirty="0"/>
          </a:p>
        </p:txBody>
      </p:sp>
    </p:spTree>
    <p:extLst>
      <p:ext uri="{BB962C8B-B14F-4D97-AF65-F5344CB8AC3E}">
        <p14:creationId xmlns:p14="http://schemas.microsoft.com/office/powerpoint/2010/main" val="113296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638DD88-C580-4297-B737-3F22748A34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1B36EA7-38E0-4521-8DB5-78C7DBCCE0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0A9A16BC-339A-46EB-A76F-3BE1A4334F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FB890-BF0D-4C00-8624-E1D231A61870}" type="datetimeFigureOut">
              <a:rPr lang="en-GB" smtClean="0"/>
              <a:t>20/03/2019</a:t>
            </a:fld>
            <a:endParaRPr lang="en-GB" dirty="0"/>
          </a:p>
        </p:txBody>
      </p:sp>
      <p:sp>
        <p:nvSpPr>
          <p:cNvPr id="5" name="Footer Placeholder 4">
            <a:extLst>
              <a:ext uri="{FF2B5EF4-FFF2-40B4-BE49-F238E27FC236}">
                <a16:creationId xmlns:a16="http://schemas.microsoft.com/office/drawing/2014/main" xmlns="" id="{8D59CA7F-8163-4D68-9259-35001669E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xmlns="" id="{0EF7AAB0-EE73-4ED5-B02E-7F9306C19E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5E263-1B5C-465C-AD57-7F065050A87D}" type="slidenum">
              <a:rPr lang="en-GB" smtClean="0"/>
              <a:t>‹Nr.›</a:t>
            </a:fld>
            <a:endParaRPr lang="en-GB" dirty="0"/>
          </a:p>
        </p:txBody>
      </p:sp>
    </p:spTree>
    <p:extLst>
      <p:ext uri="{BB962C8B-B14F-4D97-AF65-F5344CB8AC3E}">
        <p14:creationId xmlns:p14="http://schemas.microsoft.com/office/powerpoint/2010/main" val="233843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1E47BE-3D8D-447C-B5C8-F286216B66BA}"/>
              </a:ext>
            </a:extLst>
          </p:cNvPr>
          <p:cNvSpPr>
            <a:spLocks noGrp="1"/>
          </p:cNvSpPr>
          <p:nvPr>
            <p:ph type="ctrTitle"/>
          </p:nvPr>
        </p:nvSpPr>
        <p:spPr/>
        <p:txBody>
          <a:bodyPr>
            <a:normAutofit/>
          </a:bodyPr>
          <a:lstStyle/>
          <a:p>
            <a:r>
              <a:rPr lang="en-GB" sz="2800" b="1" dirty="0">
                <a:latin typeface="Garamond" panose="02020404030301010803" pitchFamily="18" charset="0"/>
              </a:rPr>
              <a:t>The Selection and Training Procedures for Administrative Judges in England and Wales</a:t>
            </a:r>
          </a:p>
        </p:txBody>
      </p:sp>
      <p:sp>
        <p:nvSpPr>
          <p:cNvPr id="3" name="Subtitle 2">
            <a:extLst>
              <a:ext uri="{FF2B5EF4-FFF2-40B4-BE49-F238E27FC236}">
                <a16:creationId xmlns:a16="http://schemas.microsoft.com/office/drawing/2014/main" xmlns="" id="{5A930D8C-E6E4-4D7C-A2F3-0D15C3810A92}"/>
              </a:ext>
            </a:extLst>
          </p:cNvPr>
          <p:cNvSpPr>
            <a:spLocks noGrp="1"/>
          </p:cNvSpPr>
          <p:nvPr>
            <p:ph type="subTitle" idx="1"/>
          </p:nvPr>
        </p:nvSpPr>
        <p:spPr/>
        <p:txBody>
          <a:bodyPr>
            <a:normAutofit fontScale="92500" lnSpcReduction="10000"/>
          </a:bodyPr>
          <a:lstStyle/>
          <a:p>
            <a:endParaRPr lang="en-GB" sz="1800" b="1" dirty="0">
              <a:latin typeface="Garamond" panose="02020404030301010803" pitchFamily="18" charset="0"/>
            </a:endParaRPr>
          </a:p>
          <a:p>
            <a:endParaRPr lang="en-GB" sz="1800" b="1" dirty="0">
              <a:latin typeface="Garamond" panose="02020404030301010803" pitchFamily="18" charset="0"/>
            </a:endParaRPr>
          </a:p>
          <a:p>
            <a:r>
              <a:rPr lang="en-GB" sz="1800" b="1" dirty="0">
                <a:latin typeface="Garamond" panose="02020404030301010803" pitchFamily="18" charset="0"/>
              </a:rPr>
              <a:t>Hugh Howard</a:t>
            </a:r>
          </a:p>
          <a:p>
            <a:r>
              <a:rPr lang="en-GB" sz="1800" b="1" dirty="0">
                <a:latin typeface="Garamond" panose="02020404030301010803" pitchFamily="18" charset="0"/>
              </a:rPr>
              <a:t>Regional Tribunal Judge</a:t>
            </a:r>
          </a:p>
          <a:p>
            <a:r>
              <a:rPr lang="en-GB" sz="1800" b="1" dirty="0">
                <a:latin typeface="Garamond" panose="02020404030301010803" pitchFamily="18" charset="0"/>
              </a:rPr>
              <a:t>Social Entitlement Chamber</a:t>
            </a:r>
          </a:p>
        </p:txBody>
      </p:sp>
    </p:spTree>
    <p:extLst>
      <p:ext uri="{BB962C8B-B14F-4D97-AF65-F5344CB8AC3E}">
        <p14:creationId xmlns:p14="http://schemas.microsoft.com/office/powerpoint/2010/main" val="1011826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468AE3-99AF-4FEA-B1AA-58C8F28C0350}"/>
              </a:ext>
            </a:extLst>
          </p:cNvPr>
          <p:cNvSpPr>
            <a:spLocks noGrp="1"/>
          </p:cNvSpPr>
          <p:nvPr>
            <p:ph type="title"/>
          </p:nvPr>
        </p:nvSpPr>
        <p:spPr/>
        <p:txBody>
          <a:bodyPr>
            <a:normAutofit/>
          </a:bodyPr>
          <a:lstStyle/>
          <a:p>
            <a:pPr algn="ctr"/>
            <a:r>
              <a:rPr lang="en-GB" sz="2800" b="1" dirty="0">
                <a:latin typeface="Garamond" panose="02020404030301010803" pitchFamily="18" charset="0"/>
              </a:rPr>
              <a:t>Recruitment Process (2)</a:t>
            </a:r>
          </a:p>
        </p:txBody>
      </p:sp>
      <p:sp>
        <p:nvSpPr>
          <p:cNvPr id="3" name="Content Placeholder 2">
            <a:extLst>
              <a:ext uri="{FF2B5EF4-FFF2-40B4-BE49-F238E27FC236}">
                <a16:creationId xmlns:a16="http://schemas.microsoft.com/office/drawing/2014/main" xmlns="" id="{01C2600F-3335-4C69-80F2-4CF9C965572F}"/>
              </a:ext>
            </a:extLst>
          </p:cNvPr>
          <p:cNvSpPr>
            <a:spLocks noGrp="1"/>
          </p:cNvSpPr>
          <p:nvPr>
            <p:ph idx="1"/>
          </p:nvPr>
        </p:nvSpPr>
        <p:spPr/>
        <p:txBody>
          <a:bodyPr>
            <a:normAutofit lnSpcReduction="10000"/>
          </a:bodyPr>
          <a:lstStyle/>
          <a:p>
            <a:r>
              <a:rPr lang="en-GB" sz="1800" b="1" dirty="0">
                <a:latin typeface="Garamond" panose="02020404030301010803" pitchFamily="18" charset="0"/>
              </a:rPr>
              <a:t>Each competition varies but typically a candidate to be a Tribunal Judge must be:</a:t>
            </a:r>
          </a:p>
          <a:p>
            <a:r>
              <a:rPr lang="en-GB" sz="1800" b="1" dirty="0">
                <a:latin typeface="Garamond" panose="02020404030301010803" pitchFamily="18" charset="0"/>
              </a:rPr>
              <a:t>Solicitor, Barrister, Legal Executive having practised for 5 years or an ‘exceptional’ candidate</a:t>
            </a:r>
          </a:p>
          <a:p>
            <a:r>
              <a:rPr lang="en-GB" sz="1800" b="1" dirty="0">
                <a:latin typeface="Garamond" panose="02020404030301010803" pitchFamily="18" charset="0"/>
              </a:rPr>
              <a:t>No minimum age but it would be almost impossible to satisfy the above before aged 30</a:t>
            </a:r>
          </a:p>
          <a:p>
            <a:r>
              <a:rPr lang="en-GB" sz="1800" b="1" dirty="0">
                <a:latin typeface="Garamond" panose="02020404030301010803" pitchFamily="18" charset="0"/>
              </a:rPr>
              <a:t>Be of good character, which includes motoring and criminal convictions, professional malfeasance, financial irregularities</a:t>
            </a:r>
          </a:p>
          <a:p>
            <a:r>
              <a:rPr lang="en-GB" sz="1800" b="1" dirty="0">
                <a:latin typeface="Garamond" panose="02020404030301010803" pitchFamily="18" charset="0"/>
              </a:rPr>
              <a:t>No intelligence test.  Some competitions do have a psychologist as part of the interview process and many competitions are checked by a psychologist and diversity expert</a:t>
            </a:r>
          </a:p>
          <a:p>
            <a:r>
              <a:rPr lang="en-GB" sz="1800" b="1" dirty="0">
                <a:latin typeface="Garamond" panose="02020404030301010803" pitchFamily="18" charset="0"/>
              </a:rPr>
              <a:t>Competitions are open to anyone and never by invitation.  They are widely advertised</a:t>
            </a:r>
          </a:p>
          <a:p>
            <a:r>
              <a:rPr lang="en-GB" sz="1800" b="1" dirty="0">
                <a:latin typeface="Garamond" panose="02020404030301010803" pitchFamily="18" charset="0"/>
              </a:rPr>
              <a:t>Candidates are assessed against 5 competences:</a:t>
            </a:r>
          </a:p>
          <a:p>
            <a:pPr lvl="1">
              <a:buFont typeface="Wingdings" panose="05000000000000000000" pitchFamily="2" charset="2"/>
              <a:buChar char="Ø"/>
            </a:pPr>
            <a:r>
              <a:rPr lang="en-GB" sz="1400" b="1" dirty="0">
                <a:latin typeface="Garamond" panose="02020404030301010803" pitchFamily="18" charset="0"/>
              </a:rPr>
              <a:t>Exercising Judgment</a:t>
            </a:r>
          </a:p>
          <a:p>
            <a:pPr lvl="1">
              <a:buFont typeface="Wingdings" panose="05000000000000000000" pitchFamily="2" charset="2"/>
              <a:buChar char="Ø"/>
            </a:pPr>
            <a:r>
              <a:rPr lang="en-GB" sz="1400" b="1" dirty="0">
                <a:latin typeface="Garamond" panose="02020404030301010803" pitchFamily="18" charset="0"/>
              </a:rPr>
              <a:t>Possessing and building knowledge</a:t>
            </a:r>
          </a:p>
          <a:p>
            <a:pPr lvl="1">
              <a:buFont typeface="Wingdings" panose="05000000000000000000" pitchFamily="2" charset="2"/>
              <a:buChar char="Ø"/>
            </a:pPr>
            <a:r>
              <a:rPr lang="en-GB" sz="1400" b="1" dirty="0">
                <a:latin typeface="Garamond" panose="02020404030301010803" pitchFamily="18" charset="0"/>
              </a:rPr>
              <a:t>Assimilating and clarifying information</a:t>
            </a:r>
          </a:p>
          <a:p>
            <a:pPr lvl="1">
              <a:buFont typeface="Wingdings" panose="05000000000000000000" pitchFamily="2" charset="2"/>
              <a:buChar char="Ø"/>
            </a:pPr>
            <a:r>
              <a:rPr lang="en-GB" sz="1400" b="1" dirty="0">
                <a:latin typeface="Garamond" panose="02020404030301010803" pitchFamily="18" charset="0"/>
              </a:rPr>
              <a:t>Working with others and communicating</a:t>
            </a:r>
          </a:p>
          <a:p>
            <a:pPr lvl="1">
              <a:buFont typeface="Wingdings" panose="05000000000000000000" pitchFamily="2" charset="2"/>
              <a:buChar char="Ø"/>
            </a:pPr>
            <a:r>
              <a:rPr lang="en-GB" sz="1400" b="1" dirty="0">
                <a:latin typeface="Garamond" panose="02020404030301010803" pitchFamily="18" charset="0"/>
              </a:rPr>
              <a:t>Managing work efficiently, including use of IT</a:t>
            </a:r>
          </a:p>
          <a:p>
            <a:endParaRPr lang="en-GB" sz="1800" b="1" dirty="0">
              <a:latin typeface="Garamond" panose="02020404030301010803" pitchFamily="18" charset="0"/>
            </a:endParaRPr>
          </a:p>
        </p:txBody>
      </p:sp>
    </p:spTree>
    <p:extLst>
      <p:ext uri="{BB962C8B-B14F-4D97-AF65-F5344CB8AC3E}">
        <p14:creationId xmlns:p14="http://schemas.microsoft.com/office/powerpoint/2010/main" val="2132243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3D1226-AE7E-470A-9D64-4CBDEBA14A32}"/>
              </a:ext>
            </a:extLst>
          </p:cNvPr>
          <p:cNvSpPr>
            <a:spLocks noGrp="1"/>
          </p:cNvSpPr>
          <p:nvPr>
            <p:ph type="title"/>
          </p:nvPr>
        </p:nvSpPr>
        <p:spPr/>
        <p:txBody>
          <a:bodyPr>
            <a:normAutofit/>
          </a:bodyPr>
          <a:lstStyle/>
          <a:p>
            <a:pPr algn="ctr"/>
            <a:r>
              <a:rPr lang="en-GB" sz="2800" b="1" dirty="0">
                <a:latin typeface="Garamond" panose="02020404030301010803" pitchFamily="18" charset="0"/>
              </a:rPr>
              <a:t>Recruitment Process (3)</a:t>
            </a:r>
            <a:br>
              <a:rPr lang="en-GB" sz="2800" b="1" dirty="0">
                <a:latin typeface="Garamond" panose="02020404030301010803" pitchFamily="18" charset="0"/>
              </a:rPr>
            </a:br>
            <a:r>
              <a:rPr lang="en-GB" sz="1800" b="1" dirty="0">
                <a:latin typeface="Garamond" panose="02020404030301010803" pitchFamily="18" charset="0"/>
              </a:rPr>
              <a:t>(Typical but many variations)</a:t>
            </a:r>
            <a:endParaRPr lang="en-GB" sz="2800" b="1"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B6500C49-2A5C-4DB4-AF79-BF6EC04B1F98}"/>
              </a:ext>
            </a:extLst>
          </p:cNvPr>
          <p:cNvSpPr>
            <a:spLocks noGrp="1"/>
          </p:cNvSpPr>
          <p:nvPr>
            <p:ph idx="1"/>
          </p:nvPr>
        </p:nvSpPr>
        <p:spPr/>
        <p:txBody>
          <a:bodyPr>
            <a:normAutofit/>
          </a:bodyPr>
          <a:lstStyle/>
          <a:p>
            <a:r>
              <a:rPr lang="en-GB" sz="1800" b="1" dirty="0">
                <a:latin typeface="Garamond" panose="02020404030301010803" pitchFamily="18" charset="0"/>
              </a:rPr>
              <a:t>Candidate completes self-assessment application form based on 5 competences</a:t>
            </a:r>
          </a:p>
          <a:p>
            <a:r>
              <a:rPr lang="en-GB" sz="1800" b="1" dirty="0">
                <a:latin typeface="Garamond" panose="02020404030301010803" pitchFamily="18" charset="0"/>
              </a:rPr>
              <a:t>At least two ‘assessors’ who know the candidate write confidential assessments based on 5 competences</a:t>
            </a:r>
          </a:p>
          <a:p>
            <a:r>
              <a:rPr lang="en-GB" sz="1800" b="1" dirty="0">
                <a:latin typeface="Garamond" panose="02020404030301010803" pitchFamily="18" charset="0"/>
              </a:rPr>
              <a:t>Candidate sits at 45 minutes on-line ‘multi-choice’ exam, marked by computer</a:t>
            </a:r>
          </a:p>
          <a:p>
            <a:r>
              <a:rPr lang="en-GB" sz="1800" b="1" dirty="0">
                <a:latin typeface="Garamond" panose="02020404030301010803" pitchFamily="18" charset="0"/>
              </a:rPr>
              <a:t>Candidate sits a 45 minute  on-line ‘situational’ giving written answers to typical ‘what would you do?’ tribunal based situations, marked by judge and panel member</a:t>
            </a:r>
          </a:p>
          <a:p>
            <a:r>
              <a:rPr lang="en-GB" sz="1800" b="1" dirty="0">
                <a:latin typeface="Garamond" panose="02020404030301010803" pitchFamily="18" charset="0"/>
              </a:rPr>
              <a:t>Candidate sits a 45 minute on-line ‘critical analysis’ of, say, a section of a judgement, marked by judge and panel member</a:t>
            </a:r>
          </a:p>
          <a:p>
            <a:r>
              <a:rPr lang="en-GB" sz="1800" b="1" dirty="0">
                <a:latin typeface="Garamond" panose="02020404030301010803" pitchFamily="18" charset="0"/>
              </a:rPr>
              <a:t>The above reduces the number of candidates to, roughly, 2.5 candidates for each job</a:t>
            </a:r>
          </a:p>
          <a:p>
            <a:r>
              <a:rPr lang="en-GB" sz="1800" b="1" dirty="0">
                <a:latin typeface="Garamond" panose="02020404030301010803" pitchFamily="18" charset="0"/>
              </a:rPr>
              <a:t>On assessment day candidates are observed in a difficult ‘role play’ lasting for 30 minutes using actors in a tribunal hearing</a:t>
            </a:r>
          </a:p>
          <a:p>
            <a:r>
              <a:rPr lang="en-GB" sz="1800" b="1" dirty="0">
                <a:latin typeface="Garamond" panose="02020404030301010803" pitchFamily="18" charset="0"/>
              </a:rPr>
              <a:t>Then 45 minute interview based on 5 competences</a:t>
            </a:r>
          </a:p>
          <a:p>
            <a:r>
              <a:rPr lang="en-GB" sz="1800" b="1" dirty="0">
                <a:latin typeface="Garamond" panose="02020404030301010803" pitchFamily="18" charset="0"/>
              </a:rPr>
              <a:t>At all stages each step ‘moderated’ and checked</a:t>
            </a:r>
          </a:p>
          <a:p>
            <a:pPr marL="0" indent="0">
              <a:buNone/>
            </a:pPr>
            <a:endParaRPr lang="en-GB" sz="1800" b="1" dirty="0">
              <a:latin typeface="Garamond" panose="02020404030301010803" pitchFamily="18" charset="0"/>
            </a:endParaRPr>
          </a:p>
        </p:txBody>
      </p:sp>
    </p:spTree>
    <p:extLst>
      <p:ext uri="{BB962C8B-B14F-4D97-AF65-F5344CB8AC3E}">
        <p14:creationId xmlns:p14="http://schemas.microsoft.com/office/powerpoint/2010/main" val="143278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CA0460-8E76-4919-8258-AA11900F1AB7}"/>
              </a:ext>
            </a:extLst>
          </p:cNvPr>
          <p:cNvSpPr>
            <a:spLocks noGrp="1"/>
          </p:cNvSpPr>
          <p:nvPr>
            <p:ph type="title"/>
          </p:nvPr>
        </p:nvSpPr>
        <p:spPr/>
        <p:txBody>
          <a:bodyPr>
            <a:normAutofit/>
          </a:bodyPr>
          <a:lstStyle/>
          <a:p>
            <a:pPr algn="ctr"/>
            <a:r>
              <a:rPr lang="en-GB" sz="2800" b="1" dirty="0">
                <a:latin typeface="Garamond" panose="02020404030301010803" pitchFamily="18" charset="0"/>
              </a:rPr>
              <a:t>Recruitment Process (4)</a:t>
            </a:r>
          </a:p>
        </p:txBody>
      </p:sp>
      <p:sp>
        <p:nvSpPr>
          <p:cNvPr id="3" name="Content Placeholder 2">
            <a:extLst>
              <a:ext uri="{FF2B5EF4-FFF2-40B4-BE49-F238E27FC236}">
                <a16:creationId xmlns:a16="http://schemas.microsoft.com/office/drawing/2014/main" xmlns="" id="{05E80DDC-0424-4A1B-8B02-EA32188E1711}"/>
              </a:ext>
            </a:extLst>
          </p:cNvPr>
          <p:cNvSpPr>
            <a:spLocks noGrp="1"/>
          </p:cNvSpPr>
          <p:nvPr>
            <p:ph idx="1"/>
          </p:nvPr>
        </p:nvSpPr>
        <p:spPr/>
        <p:txBody>
          <a:bodyPr>
            <a:normAutofit/>
          </a:bodyPr>
          <a:lstStyle/>
          <a:p>
            <a:r>
              <a:rPr lang="en-GB" sz="1800" b="1" dirty="0">
                <a:latin typeface="Garamond" panose="02020404030301010803" pitchFamily="18" charset="0"/>
              </a:rPr>
              <a:t>Final moderation of all candidates</a:t>
            </a:r>
          </a:p>
          <a:p>
            <a:r>
              <a:rPr lang="en-GB" sz="1800" b="1" dirty="0">
                <a:latin typeface="Garamond" panose="02020404030301010803" pitchFamily="18" charset="0"/>
              </a:rPr>
              <a:t>Recommended candidates considered by Commissioners</a:t>
            </a:r>
          </a:p>
          <a:p>
            <a:r>
              <a:rPr lang="en-GB" sz="1800" b="1" dirty="0">
                <a:latin typeface="Garamond" panose="02020404030301010803" pitchFamily="18" charset="0"/>
              </a:rPr>
              <a:t>Commissioners make recommendations</a:t>
            </a:r>
          </a:p>
          <a:p>
            <a:r>
              <a:rPr lang="en-GB" sz="1800" b="1" dirty="0">
                <a:latin typeface="Garamond" panose="02020404030301010803" pitchFamily="18" charset="0"/>
              </a:rPr>
              <a:t>Statutory Consultation of judges who may know something about candidates</a:t>
            </a:r>
          </a:p>
          <a:p>
            <a:r>
              <a:rPr lang="en-GB" sz="1800" b="1" dirty="0">
                <a:latin typeface="Garamond" panose="02020404030301010803" pitchFamily="18" charset="0"/>
              </a:rPr>
              <a:t>Deployment exercise as to where and in which jurisdiction</a:t>
            </a:r>
          </a:p>
          <a:p>
            <a:r>
              <a:rPr lang="en-GB" sz="1800" b="1" dirty="0">
                <a:latin typeface="Garamond" panose="02020404030301010803" pitchFamily="18" charset="0"/>
              </a:rPr>
              <a:t>Final recommendation goes to Senior President Tribunals with </a:t>
            </a:r>
          </a:p>
          <a:p>
            <a:r>
              <a:rPr lang="en-GB" sz="1800" b="1" dirty="0">
                <a:latin typeface="Garamond" panose="02020404030301010803" pitchFamily="18" charset="0"/>
              </a:rPr>
              <a:t>Senior President approves appointment</a:t>
            </a:r>
          </a:p>
          <a:p>
            <a:r>
              <a:rPr lang="en-GB" sz="1800" b="1" dirty="0">
                <a:latin typeface="Garamond" panose="02020404030301010803" pitchFamily="18" charset="0"/>
              </a:rPr>
              <a:t>Letters of offers go out</a:t>
            </a:r>
          </a:p>
          <a:p>
            <a:r>
              <a:rPr lang="en-GB" sz="1800" b="1" dirty="0">
                <a:latin typeface="Garamond" panose="02020404030301010803" pitchFamily="18" charset="0"/>
              </a:rPr>
              <a:t>Candidates have to accept offers in writing</a:t>
            </a:r>
          </a:p>
          <a:p>
            <a:r>
              <a:rPr lang="en-GB" sz="1800" b="1" dirty="0">
                <a:latin typeface="Garamond" panose="02020404030301010803" pitchFamily="18" charset="0"/>
              </a:rPr>
              <a:t>Offers confirmed and handed to Chamber Presidents and Judicial College for final deployment and training</a:t>
            </a:r>
          </a:p>
        </p:txBody>
      </p:sp>
    </p:spTree>
    <p:extLst>
      <p:ext uri="{BB962C8B-B14F-4D97-AF65-F5344CB8AC3E}">
        <p14:creationId xmlns:p14="http://schemas.microsoft.com/office/powerpoint/2010/main" val="24885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57622F-0557-48DE-A469-0CAB5A044F96}"/>
              </a:ext>
            </a:extLst>
          </p:cNvPr>
          <p:cNvSpPr>
            <a:spLocks noGrp="1"/>
          </p:cNvSpPr>
          <p:nvPr>
            <p:ph type="title"/>
          </p:nvPr>
        </p:nvSpPr>
        <p:spPr/>
        <p:txBody>
          <a:bodyPr>
            <a:normAutofit/>
          </a:bodyPr>
          <a:lstStyle/>
          <a:p>
            <a:pPr algn="ctr"/>
            <a:r>
              <a:rPr lang="en-GB" sz="2800" b="1" dirty="0">
                <a:latin typeface="Garamond" panose="02020404030301010803" pitchFamily="18" charset="0"/>
              </a:rPr>
              <a:t>Training – after appointment</a:t>
            </a:r>
          </a:p>
        </p:txBody>
      </p:sp>
      <p:sp>
        <p:nvSpPr>
          <p:cNvPr id="3" name="Content Placeholder 2">
            <a:extLst>
              <a:ext uri="{FF2B5EF4-FFF2-40B4-BE49-F238E27FC236}">
                <a16:creationId xmlns:a16="http://schemas.microsoft.com/office/drawing/2014/main" xmlns="" id="{9E03E1E4-7933-4337-8531-9A4C8B6A9000}"/>
              </a:ext>
            </a:extLst>
          </p:cNvPr>
          <p:cNvSpPr>
            <a:spLocks noGrp="1"/>
          </p:cNvSpPr>
          <p:nvPr>
            <p:ph idx="1"/>
          </p:nvPr>
        </p:nvSpPr>
        <p:spPr/>
        <p:txBody>
          <a:bodyPr>
            <a:normAutofit/>
          </a:bodyPr>
          <a:lstStyle/>
          <a:p>
            <a:r>
              <a:rPr lang="en-GB" sz="1800" b="1" dirty="0">
                <a:latin typeface="Garamond" panose="02020404030301010803" pitchFamily="18" charset="0"/>
              </a:rPr>
              <a:t>All training takes place after appointment – as soon as possible</a:t>
            </a:r>
          </a:p>
          <a:p>
            <a:r>
              <a:rPr lang="en-GB" sz="1800" b="1" dirty="0">
                <a:latin typeface="Garamond" panose="02020404030301010803" pitchFamily="18" charset="0"/>
              </a:rPr>
              <a:t>Usually a 2 – 4 day jurisdictional specific course on the law</a:t>
            </a:r>
          </a:p>
          <a:p>
            <a:r>
              <a:rPr lang="en-GB" sz="1800" b="1" dirty="0">
                <a:latin typeface="Garamond" panose="02020404030301010803" pitchFamily="18" charset="0"/>
              </a:rPr>
              <a:t>From April 2019 all new judges will attend a 2 day ‘Judge craft’ course dealing with the psychology of judging, stressful situations, communication skills, etc.</a:t>
            </a:r>
          </a:p>
          <a:p>
            <a:r>
              <a:rPr lang="en-GB" sz="1800" b="1" dirty="0">
                <a:latin typeface="Garamond" panose="02020404030301010803" pitchFamily="18" charset="0"/>
              </a:rPr>
              <a:t>Judicial College, Judges and Educational advisers devise and deliver training</a:t>
            </a:r>
          </a:p>
          <a:p>
            <a:r>
              <a:rPr lang="en-GB" sz="1800" b="1" dirty="0">
                <a:latin typeface="Garamond" panose="02020404030301010803" pitchFamily="18" charset="0"/>
              </a:rPr>
              <a:t>Judicial Associations are not involved in training</a:t>
            </a:r>
          </a:p>
          <a:p>
            <a:r>
              <a:rPr lang="en-GB" sz="1800" b="1" dirty="0">
                <a:latin typeface="Garamond" panose="02020404030301010803" pitchFamily="18" charset="0"/>
              </a:rPr>
              <a:t>Thereafter regular training courses at least annually and sometimes more depending on changes in legislation</a:t>
            </a:r>
          </a:p>
          <a:p>
            <a:pPr marL="0" indent="0">
              <a:buNone/>
            </a:pPr>
            <a:endParaRPr lang="en-GB" sz="1800" b="1" dirty="0">
              <a:latin typeface="Garamond" panose="02020404030301010803" pitchFamily="18" charset="0"/>
            </a:endParaRPr>
          </a:p>
          <a:p>
            <a:endParaRPr lang="en-GB" sz="1800" b="1" dirty="0">
              <a:latin typeface="Garamond" panose="02020404030301010803" pitchFamily="18" charset="0"/>
            </a:endParaRPr>
          </a:p>
        </p:txBody>
      </p:sp>
    </p:spTree>
    <p:extLst>
      <p:ext uri="{BB962C8B-B14F-4D97-AF65-F5344CB8AC3E}">
        <p14:creationId xmlns:p14="http://schemas.microsoft.com/office/powerpoint/2010/main" val="2034083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3D295B-3356-48D5-9759-40F511DAEC72}"/>
              </a:ext>
            </a:extLst>
          </p:cNvPr>
          <p:cNvSpPr>
            <a:spLocks noGrp="1"/>
          </p:cNvSpPr>
          <p:nvPr>
            <p:ph type="title"/>
          </p:nvPr>
        </p:nvSpPr>
        <p:spPr/>
        <p:txBody>
          <a:bodyPr>
            <a:normAutofit/>
          </a:bodyPr>
          <a:lstStyle/>
          <a:p>
            <a:pPr algn="ctr"/>
            <a:r>
              <a:rPr lang="en-GB" sz="2800" b="1" dirty="0">
                <a:latin typeface="Garamond" panose="02020404030301010803" pitchFamily="18" charset="0"/>
              </a:rPr>
              <a:t>Right to challenge and appointment of Presidents</a:t>
            </a:r>
          </a:p>
        </p:txBody>
      </p:sp>
      <p:sp>
        <p:nvSpPr>
          <p:cNvPr id="3" name="Content Placeholder 2">
            <a:extLst>
              <a:ext uri="{FF2B5EF4-FFF2-40B4-BE49-F238E27FC236}">
                <a16:creationId xmlns:a16="http://schemas.microsoft.com/office/drawing/2014/main" xmlns="" id="{6D70932B-9650-4A46-98E6-61CC95AFC946}"/>
              </a:ext>
            </a:extLst>
          </p:cNvPr>
          <p:cNvSpPr>
            <a:spLocks noGrp="1"/>
          </p:cNvSpPr>
          <p:nvPr>
            <p:ph idx="1"/>
          </p:nvPr>
        </p:nvSpPr>
        <p:spPr/>
        <p:txBody>
          <a:bodyPr>
            <a:normAutofit/>
          </a:bodyPr>
          <a:lstStyle/>
          <a:p>
            <a:r>
              <a:rPr lang="en-GB" sz="1800" b="1" dirty="0">
                <a:latin typeface="Garamond" panose="02020404030301010803" pitchFamily="18" charset="0"/>
              </a:rPr>
              <a:t>There is a complaints process and there are the usual rights to take court proceedings for, say, discrimination</a:t>
            </a:r>
          </a:p>
          <a:p>
            <a:r>
              <a:rPr lang="en-GB" sz="1800" b="1" dirty="0">
                <a:latin typeface="Garamond" panose="02020404030301010803" pitchFamily="18" charset="0"/>
              </a:rPr>
              <a:t>With a view to promoting diversity if two candidates are exactly the same and there is only one job then the person who is from an under represented section of community will be preferred</a:t>
            </a:r>
          </a:p>
          <a:p>
            <a:r>
              <a:rPr lang="en-GB" sz="1800" b="1" dirty="0">
                <a:latin typeface="Garamond" panose="02020404030301010803" pitchFamily="18" charset="0"/>
              </a:rPr>
              <a:t>All appointments, including Presidents, follow a similar pattern.  The convention is that a more senior judge than the post being applied for will be the judicial member of the panel</a:t>
            </a:r>
          </a:p>
          <a:p>
            <a:r>
              <a:rPr lang="en-GB" sz="1800" b="1" dirty="0">
                <a:latin typeface="Garamond" panose="02020404030301010803" pitchFamily="18" charset="0"/>
              </a:rPr>
              <a:t>At the moment all tenures of Tribunal Judges of whatever grade are until aged 70 with the possibility to extend to 75.  That is being reconsidered at the moment</a:t>
            </a:r>
          </a:p>
          <a:p>
            <a:r>
              <a:rPr lang="en-GB" sz="1800" b="1" dirty="0">
                <a:latin typeface="Garamond" panose="02020404030301010803" pitchFamily="18" charset="0"/>
              </a:rPr>
              <a:t>If a position disappears then the Judge will be re-assigned to another jurisdiction but on a protected salary</a:t>
            </a:r>
          </a:p>
        </p:txBody>
      </p:sp>
    </p:spTree>
    <p:extLst>
      <p:ext uri="{BB962C8B-B14F-4D97-AF65-F5344CB8AC3E}">
        <p14:creationId xmlns:p14="http://schemas.microsoft.com/office/powerpoint/2010/main" val="1996826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74EB48-5779-4FC3-833E-72E17EE98F4E}"/>
              </a:ext>
            </a:extLst>
          </p:cNvPr>
          <p:cNvSpPr>
            <a:spLocks noGrp="1"/>
          </p:cNvSpPr>
          <p:nvPr>
            <p:ph type="title"/>
          </p:nvPr>
        </p:nvSpPr>
        <p:spPr/>
        <p:txBody>
          <a:bodyPr>
            <a:normAutofit/>
          </a:bodyPr>
          <a:lstStyle/>
          <a:p>
            <a:pPr algn="ctr"/>
            <a:r>
              <a:rPr lang="en-GB" sz="2800" b="1" dirty="0">
                <a:latin typeface="Garamond" panose="02020404030301010803" pitchFamily="18" charset="0"/>
              </a:rPr>
              <a:t>Strengths and Weaknesses</a:t>
            </a:r>
          </a:p>
        </p:txBody>
      </p:sp>
      <p:sp>
        <p:nvSpPr>
          <p:cNvPr id="3" name="Content Placeholder 2">
            <a:extLst>
              <a:ext uri="{FF2B5EF4-FFF2-40B4-BE49-F238E27FC236}">
                <a16:creationId xmlns:a16="http://schemas.microsoft.com/office/drawing/2014/main" xmlns="" id="{2D7A8268-931B-4B3B-A8D0-826A4ECF3CB1}"/>
              </a:ext>
            </a:extLst>
          </p:cNvPr>
          <p:cNvSpPr>
            <a:spLocks noGrp="1"/>
          </p:cNvSpPr>
          <p:nvPr>
            <p:ph idx="1"/>
          </p:nvPr>
        </p:nvSpPr>
        <p:spPr/>
        <p:txBody>
          <a:bodyPr>
            <a:normAutofit/>
          </a:bodyPr>
          <a:lstStyle/>
          <a:p>
            <a:r>
              <a:rPr lang="en-GB" sz="1800" b="1" dirty="0">
                <a:latin typeface="Garamond" panose="02020404030301010803" pitchFamily="18" charset="0"/>
              </a:rPr>
              <a:t>Strengths </a:t>
            </a:r>
          </a:p>
          <a:p>
            <a:pPr lvl="1">
              <a:buFont typeface="Wingdings" panose="05000000000000000000" pitchFamily="2" charset="2"/>
              <a:buChar char="Ø"/>
            </a:pPr>
            <a:r>
              <a:rPr lang="en-GB" sz="1800" b="1" dirty="0">
                <a:latin typeface="Garamond" panose="02020404030301010803" pitchFamily="18" charset="0"/>
              </a:rPr>
              <a:t>The JAC is properly independent</a:t>
            </a:r>
          </a:p>
          <a:p>
            <a:pPr lvl="1">
              <a:buFont typeface="Wingdings" panose="05000000000000000000" pitchFamily="2" charset="2"/>
              <a:buChar char="Ø"/>
            </a:pPr>
            <a:r>
              <a:rPr lang="en-GB" sz="1800" b="1" dirty="0">
                <a:latin typeface="Garamond" panose="02020404030301010803" pitchFamily="18" charset="0"/>
              </a:rPr>
              <a:t>Although Judges on the panel are very influential, they are in the minority</a:t>
            </a:r>
          </a:p>
          <a:p>
            <a:pPr lvl="1">
              <a:buFont typeface="Wingdings" panose="05000000000000000000" pitchFamily="2" charset="2"/>
              <a:buChar char="Ø"/>
            </a:pPr>
            <a:r>
              <a:rPr lang="en-GB" sz="1800" b="1" dirty="0">
                <a:latin typeface="Garamond" panose="02020404030301010803" pitchFamily="18" charset="0"/>
              </a:rPr>
              <a:t>Diversity is improving but not yet good enough</a:t>
            </a:r>
          </a:p>
          <a:p>
            <a:pPr lvl="1">
              <a:buFont typeface="Wingdings" panose="05000000000000000000" pitchFamily="2" charset="2"/>
              <a:buChar char="Ø"/>
            </a:pPr>
            <a:r>
              <a:rPr lang="en-GB" sz="1800" b="1" dirty="0">
                <a:latin typeface="Garamond" panose="02020404030301010803" pitchFamily="18" charset="0"/>
              </a:rPr>
              <a:t>The process is thorough and demanding</a:t>
            </a:r>
          </a:p>
          <a:p>
            <a:pPr marL="457200" lvl="1" indent="0">
              <a:buNone/>
            </a:pPr>
            <a:endParaRPr lang="en-GB" sz="1800" b="1" dirty="0">
              <a:latin typeface="Garamond" panose="02020404030301010803" pitchFamily="18" charset="0"/>
            </a:endParaRPr>
          </a:p>
          <a:p>
            <a:r>
              <a:rPr lang="en-GB" sz="2200" b="1" dirty="0">
                <a:latin typeface="Garamond" panose="02020404030301010803" pitchFamily="18" charset="0"/>
              </a:rPr>
              <a:t>Weaknesses</a:t>
            </a:r>
          </a:p>
          <a:p>
            <a:pPr lvl="1">
              <a:buFont typeface="Wingdings" panose="05000000000000000000" pitchFamily="2" charset="2"/>
              <a:buChar char="Ø"/>
            </a:pPr>
            <a:r>
              <a:rPr lang="en-GB" sz="1800" b="1" dirty="0">
                <a:latin typeface="Garamond" panose="02020404030301010803" pitchFamily="18" charset="0"/>
              </a:rPr>
              <a:t>Takes far too long</a:t>
            </a:r>
          </a:p>
          <a:p>
            <a:pPr lvl="1">
              <a:buFont typeface="Wingdings" panose="05000000000000000000" pitchFamily="2" charset="2"/>
              <a:buChar char="Ø"/>
            </a:pPr>
            <a:r>
              <a:rPr lang="en-GB" sz="1800" b="1" dirty="0">
                <a:latin typeface="Garamond" panose="02020404030301010803" pitchFamily="18" charset="0"/>
              </a:rPr>
              <a:t>It can take 6 months for HMCTS to make a request to JAC</a:t>
            </a:r>
          </a:p>
          <a:p>
            <a:pPr lvl="1">
              <a:buFont typeface="Wingdings" panose="05000000000000000000" pitchFamily="2" charset="2"/>
              <a:buChar char="Ø"/>
            </a:pPr>
            <a:r>
              <a:rPr lang="en-GB" sz="1800" b="1" dirty="0">
                <a:latin typeface="Garamond" panose="02020404030301010803" pitchFamily="18" charset="0"/>
              </a:rPr>
              <a:t>JAC process from initial advert to Judge in post is about one year</a:t>
            </a:r>
          </a:p>
          <a:p>
            <a:pPr lvl="1">
              <a:buFont typeface="Wingdings" panose="05000000000000000000" pitchFamily="2" charset="2"/>
              <a:buChar char="Ø"/>
            </a:pPr>
            <a:r>
              <a:rPr lang="en-GB" sz="1800" b="1" dirty="0">
                <a:latin typeface="Garamond" panose="02020404030301010803" pitchFamily="18" charset="0"/>
              </a:rPr>
              <a:t>Judiciary is still not sufficiently diverse</a:t>
            </a:r>
          </a:p>
          <a:p>
            <a:pPr lvl="1">
              <a:buFont typeface="Wingdings" panose="05000000000000000000" pitchFamily="2" charset="2"/>
              <a:buChar char="Ø"/>
            </a:pPr>
            <a:r>
              <a:rPr lang="en-GB" sz="1800" b="1" dirty="0">
                <a:latin typeface="Garamond" panose="02020404030301010803" pitchFamily="18" charset="0"/>
              </a:rPr>
              <a:t>No ‘aftercare’ for disappointed candidates and very limited feedback as to why they were unsuccessful</a:t>
            </a:r>
          </a:p>
          <a:p>
            <a:pPr marL="457200" lvl="1" indent="0">
              <a:buNone/>
            </a:pPr>
            <a:endParaRPr lang="en-GB" sz="1800" b="1" dirty="0">
              <a:latin typeface="Garamond" panose="02020404030301010803" pitchFamily="18" charset="0"/>
            </a:endParaRPr>
          </a:p>
          <a:p>
            <a:endParaRPr lang="en-GB" sz="1800" b="1" dirty="0">
              <a:latin typeface="Garamond" panose="02020404030301010803" pitchFamily="18" charset="0"/>
            </a:endParaRPr>
          </a:p>
        </p:txBody>
      </p:sp>
    </p:spTree>
    <p:extLst>
      <p:ext uri="{BB962C8B-B14F-4D97-AF65-F5344CB8AC3E}">
        <p14:creationId xmlns:p14="http://schemas.microsoft.com/office/powerpoint/2010/main" val="1239306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879949-870D-4D21-B8B5-7B15C695DC94}"/>
              </a:ext>
            </a:extLst>
          </p:cNvPr>
          <p:cNvSpPr>
            <a:spLocks noGrp="1"/>
          </p:cNvSpPr>
          <p:nvPr>
            <p:ph type="title"/>
          </p:nvPr>
        </p:nvSpPr>
        <p:spPr/>
        <p:txBody>
          <a:bodyPr>
            <a:normAutofit/>
          </a:bodyPr>
          <a:lstStyle/>
          <a:p>
            <a:pPr algn="ctr"/>
            <a:r>
              <a:rPr lang="en-GB" sz="2800" b="1" dirty="0">
                <a:latin typeface="Garamond" panose="02020404030301010803" pitchFamily="18" charset="0"/>
              </a:rPr>
              <a:t>Tribunal Structure</a:t>
            </a:r>
            <a:br>
              <a:rPr lang="en-GB" sz="2800" b="1" dirty="0">
                <a:latin typeface="Garamond" panose="02020404030301010803" pitchFamily="18" charset="0"/>
              </a:rPr>
            </a:br>
            <a:r>
              <a:rPr lang="en-GB" sz="1800" b="1" dirty="0">
                <a:latin typeface="Garamond" panose="02020404030301010803" pitchFamily="18" charset="0"/>
              </a:rPr>
              <a:t>(Administrative Courts)</a:t>
            </a:r>
            <a:endParaRPr lang="en-GB" sz="2800" b="1"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C915B4F0-34E6-4A0F-9766-5FC379AC19B8}"/>
              </a:ext>
            </a:extLst>
          </p:cNvPr>
          <p:cNvSpPr>
            <a:spLocks noGrp="1"/>
          </p:cNvSpPr>
          <p:nvPr>
            <p:ph idx="1"/>
          </p:nvPr>
        </p:nvSpPr>
        <p:spPr/>
        <p:txBody>
          <a:bodyPr>
            <a:normAutofit/>
          </a:bodyPr>
          <a:lstStyle/>
          <a:p>
            <a:r>
              <a:rPr lang="en-GB" sz="1800" b="1" dirty="0">
                <a:latin typeface="Garamond" panose="02020404030301010803" pitchFamily="18" charset="0"/>
              </a:rPr>
              <a:t>United Kingdom has different regional jurisdictions:</a:t>
            </a:r>
          </a:p>
          <a:p>
            <a:pPr lvl="1">
              <a:buFont typeface="Wingdings" panose="05000000000000000000" pitchFamily="2" charset="2"/>
              <a:buChar char="Ø"/>
            </a:pPr>
            <a:r>
              <a:rPr lang="en-GB" sz="1800" b="1" dirty="0">
                <a:latin typeface="Garamond" panose="02020404030301010803" pitchFamily="18" charset="0"/>
              </a:rPr>
              <a:t>England and Wales (Wales is gradually becoming a separate jurisdiction)</a:t>
            </a:r>
          </a:p>
          <a:p>
            <a:pPr lvl="1">
              <a:buFont typeface="Wingdings" panose="05000000000000000000" pitchFamily="2" charset="2"/>
              <a:buChar char="Ø"/>
            </a:pPr>
            <a:r>
              <a:rPr lang="en-GB" sz="1800" b="1" dirty="0">
                <a:latin typeface="Garamond" panose="02020404030301010803" pitchFamily="18" charset="0"/>
              </a:rPr>
              <a:t>Scotland</a:t>
            </a:r>
          </a:p>
          <a:p>
            <a:pPr lvl="1">
              <a:buFont typeface="Wingdings" panose="05000000000000000000" pitchFamily="2" charset="2"/>
              <a:buChar char="Ø"/>
            </a:pPr>
            <a:r>
              <a:rPr lang="en-GB" sz="1800" b="1" dirty="0">
                <a:latin typeface="Garamond" panose="02020404030301010803" pitchFamily="18" charset="0"/>
              </a:rPr>
              <a:t>Northern Ireland</a:t>
            </a:r>
          </a:p>
          <a:p>
            <a:pPr lvl="1">
              <a:buFont typeface="Wingdings" panose="05000000000000000000" pitchFamily="2" charset="2"/>
              <a:buChar char="Ø"/>
            </a:pPr>
            <a:r>
              <a:rPr lang="en-GB" sz="1800" b="1" dirty="0">
                <a:latin typeface="Garamond" panose="02020404030301010803" pitchFamily="18" charset="0"/>
              </a:rPr>
              <a:t>Isle of Man; Channel Islands</a:t>
            </a:r>
          </a:p>
          <a:p>
            <a:pPr lvl="1">
              <a:buFont typeface="Wingdings" panose="05000000000000000000" pitchFamily="2" charset="2"/>
              <a:buChar char="Ø"/>
            </a:pPr>
            <a:endParaRPr lang="en-GB" sz="1800" b="1" dirty="0">
              <a:latin typeface="Garamond" panose="02020404030301010803" pitchFamily="18" charset="0"/>
            </a:endParaRPr>
          </a:p>
          <a:p>
            <a:r>
              <a:rPr lang="en-GB" sz="1800" b="1" dirty="0">
                <a:latin typeface="Garamond" panose="02020404030301010803" pitchFamily="18" charset="0"/>
              </a:rPr>
              <a:t>Each jurisdiction has different arrangements.  This presentation deals with England and Wales.</a:t>
            </a:r>
          </a:p>
          <a:p>
            <a:r>
              <a:rPr lang="en-GB" sz="1800" b="1" dirty="0">
                <a:latin typeface="Garamond" panose="02020404030301010803" pitchFamily="18" charset="0"/>
              </a:rPr>
              <a:t>Some Tribunals do sit across different regional jurisdictions.</a:t>
            </a:r>
          </a:p>
          <a:p>
            <a:endParaRPr lang="en-GB" sz="1800" b="1" dirty="0">
              <a:latin typeface="Garamond" panose="02020404030301010803" pitchFamily="18" charset="0"/>
            </a:endParaRPr>
          </a:p>
          <a:p>
            <a:pPr lvl="1">
              <a:buFont typeface="Wingdings" panose="05000000000000000000" pitchFamily="2" charset="2"/>
              <a:buChar char="Ø"/>
            </a:pPr>
            <a:endParaRPr lang="en-GB" sz="1800" b="1" dirty="0">
              <a:latin typeface="Garamond" panose="02020404030301010803" pitchFamily="18" charset="0"/>
            </a:endParaRPr>
          </a:p>
          <a:p>
            <a:endParaRPr lang="en-GB" sz="2200" b="1" dirty="0">
              <a:latin typeface="Garamond" panose="02020404030301010803" pitchFamily="18" charset="0"/>
            </a:endParaRPr>
          </a:p>
        </p:txBody>
      </p:sp>
    </p:spTree>
    <p:extLst>
      <p:ext uri="{BB962C8B-B14F-4D97-AF65-F5344CB8AC3E}">
        <p14:creationId xmlns:p14="http://schemas.microsoft.com/office/powerpoint/2010/main" val="329882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CA1695A2-07BD-4E84-97AC-20D059BA8C9A}"/>
              </a:ext>
            </a:extLst>
          </p:cNvPr>
          <p:cNvPicPr>
            <a:picLocks noChangeAspect="1"/>
          </p:cNvPicPr>
          <p:nvPr/>
        </p:nvPicPr>
        <p:blipFill rotWithShape="1">
          <a:blip r:embed="rId3"/>
          <a:srcRect l="17912" t="16051" r="19175" b="4983"/>
          <a:stretch/>
        </p:blipFill>
        <p:spPr>
          <a:xfrm>
            <a:off x="958787" y="132650"/>
            <a:ext cx="9525741" cy="6725350"/>
          </a:xfrm>
          <a:prstGeom prst="rect">
            <a:avLst/>
          </a:prstGeom>
        </p:spPr>
      </p:pic>
    </p:spTree>
    <p:extLst>
      <p:ext uri="{BB962C8B-B14F-4D97-AF65-F5344CB8AC3E}">
        <p14:creationId xmlns:p14="http://schemas.microsoft.com/office/powerpoint/2010/main" val="3630818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C0C05-F90A-49D5-BABC-1A5D24679567}"/>
              </a:ext>
            </a:extLst>
          </p:cNvPr>
          <p:cNvSpPr>
            <a:spLocks noGrp="1"/>
          </p:cNvSpPr>
          <p:nvPr>
            <p:ph type="title"/>
          </p:nvPr>
        </p:nvSpPr>
        <p:spPr/>
        <p:txBody>
          <a:bodyPr>
            <a:normAutofit/>
          </a:bodyPr>
          <a:lstStyle/>
          <a:p>
            <a:pPr algn="ctr"/>
            <a:r>
              <a:rPr lang="en-GB" sz="2800" b="1" dirty="0">
                <a:latin typeface="Garamond" panose="02020404030301010803" pitchFamily="18" charset="0"/>
              </a:rPr>
              <a:t>Typical Chamber Structure</a:t>
            </a:r>
            <a:br>
              <a:rPr lang="en-GB" sz="2800" b="1" dirty="0">
                <a:latin typeface="Garamond" panose="02020404030301010803" pitchFamily="18" charset="0"/>
              </a:rPr>
            </a:br>
            <a:endParaRPr lang="en-GB" sz="2800" b="1" dirty="0">
              <a:latin typeface="Garamond" panose="02020404030301010803" pitchFamily="18" charset="0"/>
            </a:endParaRPr>
          </a:p>
        </p:txBody>
      </p:sp>
      <p:sp>
        <p:nvSpPr>
          <p:cNvPr id="3" name="Content Placeholder 2">
            <a:extLst>
              <a:ext uri="{FF2B5EF4-FFF2-40B4-BE49-F238E27FC236}">
                <a16:creationId xmlns:a16="http://schemas.microsoft.com/office/drawing/2014/main" xmlns="" id="{4DDD2DA1-F3E3-4610-BF44-C68536F18204}"/>
              </a:ext>
            </a:extLst>
          </p:cNvPr>
          <p:cNvSpPr>
            <a:spLocks noGrp="1"/>
          </p:cNvSpPr>
          <p:nvPr>
            <p:ph idx="1"/>
          </p:nvPr>
        </p:nvSpPr>
        <p:spPr/>
        <p:txBody>
          <a:bodyPr>
            <a:normAutofit/>
          </a:bodyPr>
          <a:lstStyle/>
          <a:p>
            <a:r>
              <a:rPr lang="en-GB" sz="1800" b="1" dirty="0">
                <a:latin typeface="Garamond" panose="02020404030301010803" pitchFamily="18" charset="0"/>
              </a:rPr>
              <a:t>Social Entitlement Chamber – Social Security and Child Support Tribunal</a:t>
            </a:r>
          </a:p>
          <a:p>
            <a:r>
              <a:rPr lang="en-GB" sz="1800" b="1" dirty="0">
                <a:latin typeface="Garamond" panose="02020404030301010803" pitchFamily="18" charset="0"/>
              </a:rPr>
              <a:t>Chamber President (salaried)</a:t>
            </a:r>
          </a:p>
          <a:p>
            <a:r>
              <a:rPr lang="en-GB" sz="1800" b="1" dirty="0">
                <a:latin typeface="Garamond" panose="02020404030301010803" pitchFamily="18" charset="0"/>
              </a:rPr>
              <a:t>Seven regions each headed by a Regional Tribunal Judge (salaried)</a:t>
            </a:r>
          </a:p>
          <a:p>
            <a:r>
              <a:rPr lang="en-GB" sz="1800" b="1" dirty="0">
                <a:latin typeface="Garamond" panose="02020404030301010803" pitchFamily="18" charset="0"/>
              </a:rPr>
              <a:t>Each region will have 15 – 20 District Tribunal Judges (salaried)</a:t>
            </a:r>
          </a:p>
          <a:p>
            <a:r>
              <a:rPr lang="en-GB" sz="1800" b="1" dirty="0">
                <a:latin typeface="Garamond" panose="02020404030301010803" pitchFamily="18" charset="0"/>
              </a:rPr>
              <a:t>Each region will have:</a:t>
            </a:r>
          </a:p>
          <a:p>
            <a:pPr lvl="1">
              <a:buFont typeface="Wingdings" panose="05000000000000000000" pitchFamily="2" charset="2"/>
              <a:buChar char="Ø"/>
            </a:pPr>
            <a:r>
              <a:rPr lang="en-GB" sz="1400" b="1" dirty="0">
                <a:latin typeface="Garamond" panose="02020404030301010803" pitchFamily="18" charset="0"/>
              </a:rPr>
              <a:t>One Medical Member (salaried)</a:t>
            </a:r>
          </a:p>
          <a:p>
            <a:pPr lvl="1">
              <a:buFont typeface="Wingdings" panose="05000000000000000000" pitchFamily="2" charset="2"/>
              <a:buChar char="Ø"/>
            </a:pPr>
            <a:r>
              <a:rPr lang="en-GB" sz="1400" b="1" dirty="0">
                <a:latin typeface="Garamond" panose="02020404030301010803" pitchFamily="18" charset="0"/>
              </a:rPr>
              <a:t>90 Tribunal Judges (part time)</a:t>
            </a:r>
          </a:p>
          <a:p>
            <a:pPr lvl="1">
              <a:buFont typeface="Wingdings" panose="05000000000000000000" pitchFamily="2" charset="2"/>
              <a:buChar char="Ø"/>
            </a:pPr>
            <a:r>
              <a:rPr lang="en-GB" sz="1400" b="1" dirty="0">
                <a:latin typeface="Garamond" panose="02020404030301010803" pitchFamily="18" charset="0"/>
              </a:rPr>
              <a:t>90 Medical Members (part time)</a:t>
            </a:r>
          </a:p>
          <a:p>
            <a:pPr lvl="1">
              <a:buFont typeface="Wingdings" panose="05000000000000000000" pitchFamily="2" charset="2"/>
              <a:buChar char="Ø"/>
            </a:pPr>
            <a:r>
              <a:rPr lang="en-GB" sz="1400" b="1" dirty="0">
                <a:latin typeface="Garamond" panose="02020404030301010803" pitchFamily="18" charset="0"/>
              </a:rPr>
              <a:t>45 Disability Members (part time)</a:t>
            </a:r>
          </a:p>
          <a:p>
            <a:pPr lvl="1">
              <a:buFont typeface="Wingdings" panose="05000000000000000000" pitchFamily="2" charset="2"/>
              <a:buChar char="Ø"/>
            </a:pPr>
            <a:r>
              <a:rPr lang="en-GB" sz="1400" b="1" dirty="0">
                <a:latin typeface="Garamond" panose="02020404030301010803" pitchFamily="18" charset="0"/>
              </a:rPr>
              <a:t>4 Financial Members (part time)</a:t>
            </a:r>
          </a:p>
          <a:p>
            <a:pPr lvl="1">
              <a:buFont typeface="Wingdings" panose="05000000000000000000" pitchFamily="2" charset="2"/>
              <a:buChar char="Ø"/>
            </a:pPr>
            <a:r>
              <a:rPr lang="en-GB" sz="1400" b="1" dirty="0">
                <a:latin typeface="Garamond" panose="02020404030301010803" pitchFamily="18" charset="0"/>
              </a:rPr>
              <a:t>4 Tribunal Case Workers/Registrars (salaried)</a:t>
            </a:r>
            <a:endParaRPr lang="en-GB" sz="1800" b="1" dirty="0">
              <a:latin typeface="Garamond" panose="02020404030301010803" pitchFamily="18" charset="0"/>
            </a:endParaRPr>
          </a:p>
          <a:p>
            <a:r>
              <a:rPr lang="en-GB" sz="1800" b="1" dirty="0">
                <a:latin typeface="Garamond" panose="02020404030301010803" pitchFamily="18" charset="0"/>
              </a:rPr>
              <a:t>Judges have no responsibility for any administrative staff</a:t>
            </a:r>
          </a:p>
        </p:txBody>
      </p:sp>
    </p:spTree>
    <p:extLst>
      <p:ext uri="{BB962C8B-B14F-4D97-AF65-F5344CB8AC3E}">
        <p14:creationId xmlns:p14="http://schemas.microsoft.com/office/powerpoint/2010/main" val="229380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B791ED33-ECDE-44AE-A1BF-4E44812AD514}"/>
              </a:ext>
            </a:extLst>
          </p:cNvPr>
          <p:cNvPicPr>
            <a:picLocks noChangeAspect="1"/>
          </p:cNvPicPr>
          <p:nvPr/>
        </p:nvPicPr>
        <p:blipFill rotWithShape="1">
          <a:blip r:embed="rId3"/>
          <a:srcRect l="23794" t="15852" r="12050" b="3973"/>
          <a:stretch/>
        </p:blipFill>
        <p:spPr>
          <a:xfrm>
            <a:off x="2189747" y="770020"/>
            <a:ext cx="7507704" cy="5424495"/>
          </a:xfrm>
          <a:prstGeom prst="rect">
            <a:avLst/>
          </a:prstGeom>
        </p:spPr>
      </p:pic>
    </p:spTree>
    <p:extLst>
      <p:ext uri="{BB962C8B-B14F-4D97-AF65-F5344CB8AC3E}">
        <p14:creationId xmlns:p14="http://schemas.microsoft.com/office/powerpoint/2010/main" val="1218829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74AC28-8FC2-4E6D-BD3D-9A83175C12F2}"/>
              </a:ext>
            </a:extLst>
          </p:cNvPr>
          <p:cNvSpPr>
            <a:spLocks noGrp="1"/>
          </p:cNvSpPr>
          <p:nvPr>
            <p:ph type="title"/>
          </p:nvPr>
        </p:nvSpPr>
        <p:spPr/>
        <p:txBody>
          <a:bodyPr>
            <a:normAutofit/>
          </a:bodyPr>
          <a:lstStyle/>
          <a:p>
            <a:pPr algn="ctr"/>
            <a:r>
              <a:rPr lang="en-GB" sz="2800" b="1" dirty="0">
                <a:latin typeface="Garamond" panose="02020404030301010803" pitchFamily="18" charset="0"/>
              </a:rPr>
              <a:t>Composition of Judicial Appointments Commission</a:t>
            </a:r>
          </a:p>
        </p:txBody>
      </p:sp>
      <p:sp>
        <p:nvSpPr>
          <p:cNvPr id="3" name="Content Placeholder 2">
            <a:extLst>
              <a:ext uri="{FF2B5EF4-FFF2-40B4-BE49-F238E27FC236}">
                <a16:creationId xmlns:a16="http://schemas.microsoft.com/office/drawing/2014/main" xmlns="" id="{00A01427-356C-4BE6-B2BD-61B01BFD626C}"/>
              </a:ext>
            </a:extLst>
          </p:cNvPr>
          <p:cNvSpPr>
            <a:spLocks noGrp="1"/>
          </p:cNvSpPr>
          <p:nvPr>
            <p:ph idx="1"/>
          </p:nvPr>
        </p:nvSpPr>
        <p:spPr/>
        <p:txBody>
          <a:bodyPr>
            <a:normAutofit/>
          </a:bodyPr>
          <a:lstStyle/>
          <a:p>
            <a:r>
              <a:rPr lang="en-GB" sz="1800" b="1" dirty="0">
                <a:latin typeface="Garamond" panose="02020404030301010803" pitchFamily="18" charset="0"/>
              </a:rPr>
              <a:t>Fifteen Commissioners appointed by HM Queen</a:t>
            </a:r>
          </a:p>
          <a:p>
            <a:pPr lvl="1">
              <a:buFont typeface="Wingdings" panose="05000000000000000000" pitchFamily="2" charset="2"/>
              <a:buChar char="Ø"/>
            </a:pPr>
            <a:r>
              <a:rPr lang="en-GB" sz="1800" b="1" dirty="0">
                <a:latin typeface="Garamond" panose="02020404030301010803" pitchFamily="18" charset="0"/>
              </a:rPr>
              <a:t>Lay (non lawyer) chairman</a:t>
            </a:r>
          </a:p>
          <a:p>
            <a:pPr lvl="1">
              <a:buFont typeface="Wingdings" panose="05000000000000000000" pitchFamily="2" charset="2"/>
              <a:buChar char="Ø"/>
            </a:pPr>
            <a:r>
              <a:rPr lang="en-GB" sz="1800" b="1" dirty="0">
                <a:latin typeface="Garamond" panose="02020404030301010803" pitchFamily="18" charset="0"/>
              </a:rPr>
              <a:t>5 lay members</a:t>
            </a:r>
          </a:p>
          <a:p>
            <a:pPr lvl="1">
              <a:buFont typeface="Wingdings" panose="05000000000000000000" pitchFamily="2" charset="2"/>
              <a:buChar char="Ø"/>
            </a:pPr>
            <a:r>
              <a:rPr lang="en-GB" sz="1800" b="1" dirty="0">
                <a:latin typeface="Garamond" panose="02020404030301010803" pitchFamily="18" charset="0"/>
              </a:rPr>
              <a:t>6 judicial members</a:t>
            </a:r>
          </a:p>
          <a:p>
            <a:pPr lvl="1">
              <a:buFont typeface="Wingdings" panose="05000000000000000000" pitchFamily="2" charset="2"/>
              <a:buChar char="Ø"/>
            </a:pPr>
            <a:r>
              <a:rPr lang="en-GB" sz="1800" b="1" dirty="0">
                <a:latin typeface="Garamond" panose="02020404030301010803" pitchFamily="18" charset="0"/>
              </a:rPr>
              <a:t>2 professional members (e.g. practising lawyers)</a:t>
            </a:r>
          </a:p>
          <a:p>
            <a:pPr lvl="1">
              <a:buFont typeface="Wingdings" panose="05000000000000000000" pitchFamily="2" charset="2"/>
              <a:buChar char="Ø"/>
            </a:pPr>
            <a:r>
              <a:rPr lang="en-GB" sz="1800" b="1" dirty="0">
                <a:latin typeface="Garamond" panose="02020404030301010803" pitchFamily="18" charset="0"/>
              </a:rPr>
              <a:t>1 non-legal judicial member (e.g. magistrates)</a:t>
            </a:r>
          </a:p>
          <a:p>
            <a:r>
              <a:rPr lang="en-GB" sz="1800" b="1" dirty="0">
                <a:latin typeface="Garamond" panose="02020404030301010803" pitchFamily="18" charset="0"/>
              </a:rPr>
              <a:t>The Commissioners oversee the work of the JAC</a:t>
            </a:r>
          </a:p>
          <a:p>
            <a:r>
              <a:rPr lang="en-GB" sz="1800" b="1" dirty="0">
                <a:latin typeface="Garamond" panose="02020404030301010803" pitchFamily="18" charset="0"/>
              </a:rPr>
              <a:t>The JAC employs staff to support the Commission</a:t>
            </a:r>
          </a:p>
          <a:p>
            <a:r>
              <a:rPr lang="en-GB" sz="1800" b="1" dirty="0">
                <a:latin typeface="Garamond" panose="02020404030301010803" pitchFamily="18" charset="0"/>
              </a:rPr>
              <a:t>Interviews are conducted by (usually) two lay panel members and one judicial panel member</a:t>
            </a:r>
          </a:p>
          <a:p>
            <a:r>
              <a:rPr lang="en-GB" sz="1800" b="1" dirty="0">
                <a:latin typeface="Garamond" panose="02020404030301010803" pitchFamily="18" charset="0"/>
              </a:rPr>
              <a:t>Some interview panels may include a specialist member, e.g. Medical doctor, Surveyor, etc.</a:t>
            </a:r>
          </a:p>
          <a:p>
            <a:r>
              <a:rPr lang="en-GB" sz="1800" b="1" dirty="0">
                <a:latin typeface="Garamond" panose="02020404030301010803" pitchFamily="18" charset="0"/>
              </a:rPr>
              <a:t>Interviews address the 5 core competences and may include a role-play or presentation by the candidate</a:t>
            </a:r>
          </a:p>
          <a:p>
            <a:endParaRPr lang="en-GB" sz="1800" b="1" dirty="0">
              <a:latin typeface="Garamond" panose="02020404030301010803" pitchFamily="18" charset="0"/>
            </a:endParaRPr>
          </a:p>
        </p:txBody>
      </p:sp>
    </p:spTree>
    <p:extLst>
      <p:ext uri="{BB962C8B-B14F-4D97-AF65-F5344CB8AC3E}">
        <p14:creationId xmlns:p14="http://schemas.microsoft.com/office/powerpoint/2010/main" val="397237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374308AF-EC7E-46F4-9DAE-B901DDD6FB21}"/>
              </a:ext>
            </a:extLst>
          </p:cNvPr>
          <p:cNvPicPr>
            <a:picLocks noChangeAspect="1"/>
          </p:cNvPicPr>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551909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CE65D-7872-40A9-AE5A-AC15469FC97F}"/>
              </a:ext>
            </a:extLst>
          </p:cNvPr>
          <p:cNvSpPr>
            <a:spLocks noGrp="1"/>
          </p:cNvSpPr>
          <p:nvPr>
            <p:ph type="title"/>
          </p:nvPr>
        </p:nvSpPr>
        <p:spPr/>
        <p:txBody>
          <a:bodyPr>
            <a:normAutofit/>
          </a:bodyPr>
          <a:lstStyle/>
          <a:p>
            <a:pPr algn="ctr"/>
            <a:r>
              <a:rPr lang="en-GB" sz="2800" b="1" dirty="0">
                <a:latin typeface="Garamond" panose="02020404030301010803" pitchFamily="18" charset="0"/>
              </a:rPr>
              <a:t>Judicial College</a:t>
            </a:r>
          </a:p>
        </p:txBody>
      </p:sp>
      <p:sp>
        <p:nvSpPr>
          <p:cNvPr id="3" name="Content Placeholder 2">
            <a:extLst>
              <a:ext uri="{FF2B5EF4-FFF2-40B4-BE49-F238E27FC236}">
                <a16:creationId xmlns:a16="http://schemas.microsoft.com/office/drawing/2014/main" xmlns="" id="{13BE0471-1A5E-4052-8748-7BC68DE1C617}"/>
              </a:ext>
            </a:extLst>
          </p:cNvPr>
          <p:cNvSpPr>
            <a:spLocks noGrp="1"/>
          </p:cNvSpPr>
          <p:nvPr>
            <p:ph idx="1"/>
          </p:nvPr>
        </p:nvSpPr>
        <p:spPr/>
        <p:txBody>
          <a:bodyPr>
            <a:normAutofit/>
          </a:bodyPr>
          <a:lstStyle/>
          <a:p>
            <a:r>
              <a:rPr lang="en-GB" sz="1800" b="1" dirty="0">
                <a:latin typeface="Garamond" panose="02020404030301010803" pitchFamily="18" charset="0"/>
              </a:rPr>
              <a:t>Largely a ‘virtual college’</a:t>
            </a:r>
          </a:p>
          <a:p>
            <a:r>
              <a:rPr lang="en-GB" sz="1800" b="1" dirty="0">
                <a:latin typeface="Garamond" panose="02020404030301010803" pitchFamily="18" charset="0"/>
              </a:rPr>
              <a:t>No academic premises –  it uses commercial conference centres and hotels</a:t>
            </a:r>
          </a:p>
          <a:p>
            <a:r>
              <a:rPr lang="en-GB" sz="1800" b="1" dirty="0">
                <a:latin typeface="Garamond" panose="02020404030301010803" pitchFamily="18" charset="0"/>
              </a:rPr>
              <a:t>Small administrative staff</a:t>
            </a:r>
          </a:p>
          <a:p>
            <a:r>
              <a:rPr lang="en-GB" sz="1800" b="1" dirty="0">
                <a:latin typeface="Garamond" panose="02020404030301010803" pitchFamily="18" charset="0"/>
              </a:rPr>
              <a:t>Educational Development Advisers and psychologist</a:t>
            </a:r>
          </a:p>
          <a:p>
            <a:r>
              <a:rPr lang="en-GB" sz="1800" b="1" dirty="0">
                <a:latin typeface="Garamond" panose="02020404030301010803" pitchFamily="18" charset="0"/>
              </a:rPr>
              <a:t>Two Judicial leads, one for Courts, the other for Tribunals</a:t>
            </a:r>
          </a:p>
          <a:p>
            <a:r>
              <a:rPr lang="en-GB" sz="1800" b="1" dirty="0">
                <a:latin typeface="Garamond" panose="02020404030301010803" pitchFamily="18" charset="0"/>
              </a:rPr>
              <a:t>All jurisdictions have their own Judicial training lead</a:t>
            </a:r>
          </a:p>
          <a:p>
            <a:r>
              <a:rPr lang="en-GB" sz="1800" b="1" dirty="0">
                <a:latin typeface="Garamond" panose="02020404030301010803" pitchFamily="18" charset="0"/>
              </a:rPr>
              <a:t>Innumerable Course Directors, senior tutors, etc largely drawn from salaried judges, some fee paid judges and some ‘external’ speakers</a:t>
            </a:r>
          </a:p>
          <a:p>
            <a:r>
              <a:rPr lang="en-GB" sz="1800" b="1" dirty="0">
                <a:latin typeface="Garamond" panose="02020404030301010803" pitchFamily="18" charset="0"/>
              </a:rPr>
              <a:t>Very sophisticated e-learning modules, presentations and other materials</a:t>
            </a:r>
          </a:p>
          <a:p>
            <a:endParaRPr lang="en-GB" sz="1800" b="1" dirty="0">
              <a:latin typeface="Garamond" panose="02020404030301010803" pitchFamily="18" charset="0"/>
            </a:endParaRPr>
          </a:p>
        </p:txBody>
      </p:sp>
    </p:spTree>
    <p:extLst>
      <p:ext uri="{BB962C8B-B14F-4D97-AF65-F5344CB8AC3E}">
        <p14:creationId xmlns:p14="http://schemas.microsoft.com/office/powerpoint/2010/main" val="103962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313D9F-51C0-4F7C-B52B-1092501D2E00}"/>
              </a:ext>
            </a:extLst>
          </p:cNvPr>
          <p:cNvSpPr>
            <a:spLocks noGrp="1"/>
          </p:cNvSpPr>
          <p:nvPr>
            <p:ph type="title"/>
          </p:nvPr>
        </p:nvSpPr>
        <p:spPr/>
        <p:txBody>
          <a:bodyPr>
            <a:normAutofit/>
          </a:bodyPr>
          <a:lstStyle/>
          <a:p>
            <a:pPr algn="ctr"/>
            <a:r>
              <a:rPr lang="en-GB" sz="2800" b="1" dirty="0">
                <a:latin typeface="Garamond" panose="02020404030301010803" pitchFamily="18" charset="0"/>
              </a:rPr>
              <a:t>Recruitment process (1)</a:t>
            </a:r>
          </a:p>
        </p:txBody>
      </p:sp>
      <p:sp>
        <p:nvSpPr>
          <p:cNvPr id="3" name="Content Placeholder 2">
            <a:extLst>
              <a:ext uri="{FF2B5EF4-FFF2-40B4-BE49-F238E27FC236}">
                <a16:creationId xmlns:a16="http://schemas.microsoft.com/office/drawing/2014/main" xmlns="" id="{BDD11221-A212-48D9-A576-7962BE22C3BE}"/>
              </a:ext>
            </a:extLst>
          </p:cNvPr>
          <p:cNvSpPr>
            <a:spLocks noGrp="1"/>
          </p:cNvSpPr>
          <p:nvPr>
            <p:ph idx="1"/>
          </p:nvPr>
        </p:nvSpPr>
        <p:spPr/>
        <p:txBody>
          <a:bodyPr>
            <a:normAutofit/>
          </a:bodyPr>
          <a:lstStyle/>
          <a:p>
            <a:r>
              <a:rPr lang="en-GB" sz="1800" b="1" dirty="0">
                <a:latin typeface="Garamond" panose="02020404030301010803" pitchFamily="18" charset="0"/>
              </a:rPr>
              <a:t>Chamber identifies its needs</a:t>
            </a:r>
          </a:p>
          <a:p>
            <a:r>
              <a:rPr lang="en-GB" sz="1800" b="1" dirty="0">
                <a:latin typeface="Garamond" panose="02020404030301010803" pitchFamily="18" charset="0"/>
              </a:rPr>
              <a:t>Makes a business case to H.M Courts and Tribunals Service</a:t>
            </a:r>
          </a:p>
          <a:p>
            <a:r>
              <a:rPr lang="en-GB" sz="1800" b="1" dirty="0">
                <a:latin typeface="Garamond" panose="02020404030301010803" pitchFamily="18" charset="0"/>
              </a:rPr>
              <a:t>Approved by Ministry of Justice as budget holder</a:t>
            </a:r>
          </a:p>
          <a:p>
            <a:r>
              <a:rPr lang="en-GB" sz="1800" b="1" dirty="0">
                <a:latin typeface="Garamond" panose="02020404030301010803" pitchFamily="18" charset="0"/>
              </a:rPr>
              <a:t>Judicial Appointments Commission then recruits based on request</a:t>
            </a:r>
          </a:p>
          <a:p>
            <a:r>
              <a:rPr lang="en-GB" sz="1800" b="1" dirty="0">
                <a:latin typeface="Garamond" panose="02020404030301010803" pitchFamily="18" charset="0"/>
              </a:rPr>
              <a:t>Process for Courts and Tribunals very similar</a:t>
            </a:r>
          </a:p>
          <a:p>
            <a:r>
              <a:rPr lang="en-GB" sz="1800" b="1" dirty="0">
                <a:latin typeface="Garamond" panose="02020404030301010803" pitchFamily="18" charset="0"/>
              </a:rPr>
              <a:t>The process is very competitive with, sometimes, 2500 applying for 100 positions</a:t>
            </a:r>
          </a:p>
          <a:p>
            <a:r>
              <a:rPr lang="en-GB" sz="1800" b="1" dirty="0">
                <a:latin typeface="Garamond" panose="02020404030301010803" pitchFamily="18" charset="0"/>
              </a:rPr>
              <a:t>Some competitions are ‘generic’ – i.e. across a range of jurisdictions</a:t>
            </a:r>
          </a:p>
          <a:p>
            <a:r>
              <a:rPr lang="en-GB" sz="1800" b="1" dirty="0">
                <a:latin typeface="Garamond" panose="02020404030301010803" pitchFamily="18" charset="0"/>
              </a:rPr>
              <a:t>Some ‘specific’ – aimed at one jurisdiction</a:t>
            </a:r>
          </a:p>
          <a:p>
            <a:r>
              <a:rPr lang="en-GB" sz="1800" b="1" dirty="0">
                <a:latin typeface="Garamond" panose="02020404030301010803" pitchFamily="18" charset="0"/>
              </a:rPr>
              <a:t>Some require previous judicial experience/jurisdictional knowledge</a:t>
            </a:r>
          </a:p>
          <a:p>
            <a:pPr marL="0" indent="0">
              <a:buNone/>
            </a:pPr>
            <a:endParaRPr lang="en-GB" sz="1800" b="1" dirty="0">
              <a:latin typeface="Garamond" panose="02020404030301010803" pitchFamily="18" charset="0"/>
            </a:endParaRPr>
          </a:p>
          <a:p>
            <a:endParaRPr lang="en-GB" sz="1800" b="1" dirty="0">
              <a:latin typeface="Garamond" panose="02020404030301010803" pitchFamily="18" charset="0"/>
            </a:endParaRPr>
          </a:p>
        </p:txBody>
      </p:sp>
    </p:spTree>
    <p:extLst>
      <p:ext uri="{BB962C8B-B14F-4D97-AF65-F5344CB8AC3E}">
        <p14:creationId xmlns:p14="http://schemas.microsoft.com/office/powerpoint/2010/main" val="1295526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1156</Words>
  <Application>Microsoft Office PowerPoint</Application>
  <PresentationFormat>Benutzerdefiniert</PresentationFormat>
  <Paragraphs>135</Paragraphs>
  <Slides>15</Slides>
  <Notes>15</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Office Theme</vt:lpstr>
      <vt:lpstr>The Selection and Training Procedures for Administrative Judges in England and Wales</vt:lpstr>
      <vt:lpstr>Tribunal Structure (Administrative Courts)</vt:lpstr>
      <vt:lpstr>PowerPoint-Präsentation</vt:lpstr>
      <vt:lpstr>Typical Chamber Structure </vt:lpstr>
      <vt:lpstr>PowerPoint-Präsentation</vt:lpstr>
      <vt:lpstr>Composition of Judicial Appointments Commission</vt:lpstr>
      <vt:lpstr>PowerPoint-Präsentation</vt:lpstr>
      <vt:lpstr>Judicial College</vt:lpstr>
      <vt:lpstr>Recruitment process (1)</vt:lpstr>
      <vt:lpstr>Recruitment Process (2)</vt:lpstr>
      <vt:lpstr>Recruitment Process (3) (Typical but many variations)</vt:lpstr>
      <vt:lpstr>Recruitment Process (4)</vt:lpstr>
      <vt:lpstr>Training – after appointment</vt:lpstr>
      <vt:lpstr>Right to challenge and appointment of Presidents</vt:lpstr>
      <vt:lpstr>Strengths and Weaknesses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Selection and Training Procedures for Administrative Judges in England and Wales</dc:title>
  <dc:creator>Hugh Howard</dc:creator>
  <cp:lastModifiedBy>Königshofer Siegfried</cp:lastModifiedBy>
  <cp:revision>17</cp:revision>
  <cp:lastPrinted>2019-03-20T13:18:45Z</cp:lastPrinted>
  <dcterms:created xsi:type="dcterms:W3CDTF">2019-03-11T10:51:10Z</dcterms:created>
  <dcterms:modified xsi:type="dcterms:W3CDTF">2019-03-20T14:22:37Z</dcterms:modified>
</cp:coreProperties>
</file>